
<file path=[Content_Types].xml><?xml version="1.0" encoding="utf-8"?>
<Types xmlns="http://schemas.openxmlformats.org/package/2006/content-types">
  <Default Extension="xml" ContentType="application/xml"/>
  <Default Extension="jpg" ContentType="image/jpeg"/>
  <Default Extension="tiff" ContentType="image/tiff"/>
  <Default Extension="emf" ContentType="image/x-emf"/>
  <Default Extension="jpeg" ContentType="image/jpeg"/>
  <Default Extension="rels" ContentType="application/vnd.openxmlformats-package.relationships+xml"/>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13"/>
  </p:notesMasterIdLst>
  <p:handoutMasterIdLst>
    <p:handoutMasterId r:id="rId14"/>
  </p:handoutMasterIdLst>
  <p:sldIdLst>
    <p:sldId id="323" r:id="rId3"/>
    <p:sldId id="324" r:id="rId4"/>
    <p:sldId id="322" r:id="rId5"/>
    <p:sldId id="321" r:id="rId6"/>
    <p:sldId id="327" r:id="rId7"/>
    <p:sldId id="328" r:id="rId8"/>
    <p:sldId id="319" r:id="rId9"/>
    <p:sldId id="325" r:id="rId10"/>
    <p:sldId id="320" r:id="rId11"/>
    <p:sldId id="326" r:id="rId12"/>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Times" pitchFamily="18" charset="0"/>
        <a:ea typeface="MS PGothic" pitchFamily="34" charset="-128"/>
        <a:cs typeface="+mn-cs"/>
      </a:defRPr>
    </a:lvl1pPr>
    <a:lvl2pPr marL="457200" algn="l" rtl="0" eaLnBrk="0" fontAlgn="base" hangingPunct="0">
      <a:spcBef>
        <a:spcPct val="0"/>
      </a:spcBef>
      <a:spcAft>
        <a:spcPct val="0"/>
      </a:spcAft>
      <a:defRPr sz="2400" kern="1200">
        <a:solidFill>
          <a:schemeClr val="tx1"/>
        </a:solidFill>
        <a:latin typeface="Times" pitchFamily="18" charset="0"/>
        <a:ea typeface="MS PGothic" pitchFamily="34" charset="-128"/>
        <a:cs typeface="+mn-cs"/>
      </a:defRPr>
    </a:lvl2pPr>
    <a:lvl3pPr marL="914400" algn="l" rtl="0" eaLnBrk="0" fontAlgn="base" hangingPunct="0">
      <a:spcBef>
        <a:spcPct val="0"/>
      </a:spcBef>
      <a:spcAft>
        <a:spcPct val="0"/>
      </a:spcAft>
      <a:defRPr sz="2400" kern="1200">
        <a:solidFill>
          <a:schemeClr val="tx1"/>
        </a:solidFill>
        <a:latin typeface="Times" pitchFamily="18" charset="0"/>
        <a:ea typeface="MS PGothic" pitchFamily="34" charset="-128"/>
        <a:cs typeface="+mn-cs"/>
      </a:defRPr>
    </a:lvl3pPr>
    <a:lvl4pPr marL="1371600" algn="l" rtl="0" eaLnBrk="0" fontAlgn="base" hangingPunct="0">
      <a:spcBef>
        <a:spcPct val="0"/>
      </a:spcBef>
      <a:spcAft>
        <a:spcPct val="0"/>
      </a:spcAft>
      <a:defRPr sz="2400" kern="1200">
        <a:solidFill>
          <a:schemeClr val="tx1"/>
        </a:solidFill>
        <a:latin typeface="Times" pitchFamily="18" charset="0"/>
        <a:ea typeface="MS PGothic" pitchFamily="34" charset="-128"/>
        <a:cs typeface="+mn-cs"/>
      </a:defRPr>
    </a:lvl4pPr>
    <a:lvl5pPr marL="1828800" algn="l" rtl="0" eaLnBrk="0" fontAlgn="base" hangingPunct="0">
      <a:spcBef>
        <a:spcPct val="0"/>
      </a:spcBef>
      <a:spcAft>
        <a:spcPct val="0"/>
      </a:spcAft>
      <a:defRPr sz="2400" kern="1200">
        <a:solidFill>
          <a:schemeClr val="tx1"/>
        </a:solidFill>
        <a:latin typeface="Times" pitchFamily="18" charset="0"/>
        <a:ea typeface="MS PGothic" pitchFamily="34" charset="-128"/>
        <a:cs typeface="+mn-cs"/>
      </a:defRPr>
    </a:lvl5pPr>
    <a:lvl6pPr marL="2286000" algn="l" defTabSz="914400" rtl="0" eaLnBrk="1" latinLnBrk="0" hangingPunct="1">
      <a:defRPr sz="2400" kern="1200">
        <a:solidFill>
          <a:schemeClr val="tx1"/>
        </a:solidFill>
        <a:latin typeface="Times" pitchFamily="18" charset="0"/>
        <a:ea typeface="MS PGothic" pitchFamily="34" charset="-128"/>
        <a:cs typeface="+mn-cs"/>
      </a:defRPr>
    </a:lvl6pPr>
    <a:lvl7pPr marL="2743200" algn="l" defTabSz="914400" rtl="0" eaLnBrk="1" latinLnBrk="0" hangingPunct="1">
      <a:defRPr sz="2400" kern="1200">
        <a:solidFill>
          <a:schemeClr val="tx1"/>
        </a:solidFill>
        <a:latin typeface="Times" pitchFamily="18" charset="0"/>
        <a:ea typeface="MS PGothic" pitchFamily="34" charset="-128"/>
        <a:cs typeface="+mn-cs"/>
      </a:defRPr>
    </a:lvl7pPr>
    <a:lvl8pPr marL="3200400" algn="l" defTabSz="914400" rtl="0" eaLnBrk="1" latinLnBrk="0" hangingPunct="1">
      <a:defRPr sz="2400" kern="1200">
        <a:solidFill>
          <a:schemeClr val="tx1"/>
        </a:solidFill>
        <a:latin typeface="Times" pitchFamily="18" charset="0"/>
        <a:ea typeface="MS PGothic" pitchFamily="34" charset="-128"/>
        <a:cs typeface="+mn-cs"/>
      </a:defRPr>
    </a:lvl8pPr>
    <a:lvl9pPr marL="3657600" algn="l" defTabSz="914400" rtl="0" eaLnBrk="1" latinLnBrk="0" hangingPunct="1">
      <a:defRPr sz="2400" kern="1200">
        <a:solidFill>
          <a:schemeClr val="tx1"/>
        </a:solidFill>
        <a:latin typeface="Times" pitchFamily="18" charset="0"/>
        <a:ea typeface="MS PGothic"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rnWhat="handouts2" frameSlides="1"/>
  <p:clrMru>
    <a:srgbClr val="993333"/>
    <a:srgbClr val="0000FF"/>
    <a:srgbClr val="00FF00"/>
    <a:srgbClr val="8F9C24"/>
    <a:srgbClr val="9FAD28"/>
    <a:srgbClr val="90AD29"/>
    <a:srgbClr val="666A7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545" autoAdjust="0"/>
    <p:restoredTop sz="99113" autoAdjust="0"/>
  </p:normalViewPr>
  <p:slideViewPr>
    <p:cSldViewPr>
      <p:cViewPr varScale="1">
        <p:scale>
          <a:sx n="90" d="100"/>
          <a:sy n="90" d="100"/>
        </p:scale>
        <p:origin x="-128" y="-280"/>
      </p:cViewPr>
      <p:guideLst>
        <p:guide orient="horz" pos="1104"/>
        <p:guide orient="horz" pos="3888"/>
        <p:guide pos="720"/>
        <p:guide pos="50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notesMaster" Target="notesMasters/notesMaster1.xml"/><Relationship Id="rId14" Type="http://schemas.openxmlformats.org/officeDocument/2006/relationships/handoutMaster" Target="handoutMasters/handout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9" Type="http://schemas.openxmlformats.org/officeDocument/2006/relationships/slide" Target="slides/slide7.xml"/><Relationship Id="rId10" Type="http://schemas.openxmlformats.org/officeDocument/2006/relationships/slide" Target="slides/slide8.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10610A4-E1EA-584A-A622-6A41F7D8EE6F}" type="datetimeFigureOut">
              <a:rPr lang="en-US" smtClean="0"/>
              <a:t>11/5/12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5906AF0A-6C7E-F941-9D7D-C7829D37014C}" type="slidenum">
              <a:rPr lang="en-US" smtClean="0"/>
              <a:t>‹#›</a:t>
            </a:fld>
            <a:endParaRPr lang="en-US"/>
          </a:p>
        </p:txBody>
      </p:sp>
    </p:spTree>
    <p:extLst>
      <p:ext uri="{BB962C8B-B14F-4D97-AF65-F5344CB8AC3E}">
        <p14:creationId xmlns:p14="http://schemas.microsoft.com/office/powerpoint/2010/main" val="363253847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atin typeface="Times" charset="0"/>
                <a:ea typeface="ＭＳ Ｐゴシック" charset="0"/>
                <a:cs typeface="+mn-cs"/>
              </a:defRPr>
            </a:lvl1pPr>
          </a:lstStyle>
          <a:p>
            <a:pPr>
              <a:defRPr/>
            </a:pPr>
            <a:endParaRPr lang="en-US"/>
          </a:p>
        </p:txBody>
      </p:sp>
      <p:sp>
        <p:nvSpPr>
          <p:cNvPr id="4099" name="Rectangle 3"/>
          <p:cNvSpPr>
            <a:spLocks noGrp="1" noChangeArrowheads="1"/>
          </p:cNvSpPr>
          <p:nvPr>
            <p:ph type="dt" idx="1"/>
          </p:nvPr>
        </p:nvSpPr>
        <p:spPr bwMode="auto">
          <a:xfrm>
            <a:off x="388620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lgn="r">
              <a:defRPr sz="1200">
                <a:latin typeface="Times" charset="0"/>
                <a:ea typeface="ＭＳ Ｐゴシック" charset="0"/>
                <a:cs typeface="+mn-cs"/>
              </a:defRPr>
            </a:lvl1pPr>
          </a:lstStyle>
          <a:p>
            <a:pPr>
              <a:defRPr/>
            </a:pPr>
            <a:endParaRPr lang="en-US"/>
          </a:p>
        </p:txBody>
      </p:sp>
      <p:sp>
        <p:nvSpPr>
          <p:cNvPr id="4100"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 uri="{53640926-AAD7-44d8-BBD7-CCE9431645EC}">
              <a14:shadowObscured xmlns:a14="http://schemas.microsoft.com/office/drawing/2010/main" val="1"/>
            </a:ext>
          </a:extLst>
        </p:spPr>
      </p:sp>
      <p:sp>
        <p:nvSpPr>
          <p:cNvPr id="4101" name="Rectangle 5"/>
          <p:cNvSpPr>
            <a:spLocks noGrp="1" noChangeArrowheads="1"/>
          </p:cNvSpPr>
          <p:nvPr>
            <p:ph type="body" sz="quarter" idx="3"/>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4102" name="Rectangle 6"/>
          <p:cNvSpPr>
            <a:spLocks noGrp="1" noChangeArrowheads="1"/>
          </p:cNvSpPr>
          <p:nvPr>
            <p:ph type="ftr" sz="quarter" idx="4"/>
          </p:nvPr>
        </p:nvSpPr>
        <p:spPr bwMode="auto">
          <a:xfrm>
            <a:off x="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defRPr sz="1200">
                <a:latin typeface="Times" charset="0"/>
                <a:ea typeface="ＭＳ Ｐゴシック" charset="0"/>
                <a:cs typeface="+mn-cs"/>
              </a:defRPr>
            </a:lvl1pPr>
          </a:lstStyle>
          <a:p>
            <a:pPr>
              <a:defRPr/>
            </a:pPr>
            <a:endParaRPr lang="en-US"/>
          </a:p>
        </p:txBody>
      </p:sp>
      <p:sp>
        <p:nvSpPr>
          <p:cNvPr id="4103" name="Rectangle 7"/>
          <p:cNvSpPr>
            <a:spLocks noGrp="1" noChangeArrowheads="1"/>
          </p:cNvSpPr>
          <p:nvPr>
            <p:ph type="sldNum" sz="quarter" idx="5"/>
          </p:nvPr>
        </p:nvSpPr>
        <p:spPr bwMode="auto">
          <a:xfrm>
            <a:off x="3886200" y="868680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b" anchorCtr="0" compatLnSpc="1">
            <a:prstTxWarp prst="textNoShape">
              <a:avLst/>
            </a:prstTxWarp>
          </a:bodyPr>
          <a:lstStyle>
            <a:lvl1pPr algn="r">
              <a:defRPr sz="1200"/>
            </a:lvl1pPr>
          </a:lstStyle>
          <a:p>
            <a:fld id="{377A1AF7-E7BA-4EF4-83CC-3DDCFA3FDB13}" type="slidenum">
              <a:rPr lang="en-US"/>
              <a:pPr/>
              <a:t>‹#›</a:t>
            </a:fld>
            <a:endParaRPr lang="en-US"/>
          </a:p>
        </p:txBody>
      </p:sp>
    </p:spTree>
    <p:extLst>
      <p:ext uri="{BB962C8B-B14F-4D97-AF65-F5344CB8AC3E}">
        <p14:creationId xmlns:p14="http://schemas.microsoft.com/office/powerpoint/2010/main" val="393809349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charset="0"/>
        <a:ea typeface="MS PGothic" pitchFamily="34" charset="-128"/>
        <a:cs typeface="ＭＳ Ｐゴシック" charset="0"/>
      </a:defRPr>
    </a:lvl1pPr>
    <a:lvl2pPr marL="4572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2pPr>
    <a:lvl3pPr marL="9144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3pPr>
    <a:lvl4pPr marL="13716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4pPr>
    <a:lvl5pPr marL="1828800" algn="l" rtl="0" eaLnBrk="0" fontAlgn="base" hangingPunct="0">
      <a:spcBef>
        <a:spcPct val="30000"/>
      </a:spcBef>
      <a:spcAft>
        <a:spcPct val="0"/>
      </a:spcAft>
      <a:defRPr sz="1200" kern="1200">
        <a:solidFill>
          <a:schemeClr val="tx1"/>
        </a:solidFill>
        <a:latin typeface="Times" charset="0"/>
        <a:ea typeface="MS PGothic" pitchFamily="34"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ma14="http://schemas.microsoft.com/office/mac/drawingml/2011/main" val="1"/>
            </a:ext>
          </a:extLst>
        </p:spPr>
      </p:sp>
      <p:sp>
        <p:nvSpPr>
          <p:cNvPr id="19458"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US">
                <a:latin typeface="Arial" charset="0"/>
                <a:ea typeface="MS PGothic" charset="0"/>
                <a:cs typeface="MS PGothic" charset="0"/>
              </a:rPr>
              <a:t>Please align the words at the bottom with the column they are supposed to be under</a:t>
            </a:r>
          </a:p>
        </p:txBody>
      </p:sp>
      <p:sp>
        <p:nvSpPr>
          <p:cNvPr id="19459"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fld id="{62ED417C-503B-A144-9D64-5C2B5BF421E3}" type="slidenum">
              <a:rPr lang="en-US" sz="1200"/>
              <a:pPr eaLnBrk="1" hangingPunct="1"/>
              <a:t>4</a:t>
            </a:fld>
            <a:endParaRPr lang="en-US"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B7DB8B0D-DF44-4F77-BB47-DE3C8CC0B8AF}" type="slidenum">
              <a:rPr lang="en-US"/>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0037ED2B-2D15-4FDC-BD2C-0C5AD8D6F8D7}" type="slidenum">
              <a:rPr lang="en-US"/>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78563" y="1252538"/>
            <a:ext cx="1819275" cy="48434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15975" y="1252538"/>
            <a:ext cx="5310188" cy="48434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2883758B-24AD-4B18-8B59-51B6458DB514}" type="slidenum">
              <a:rPr lang="en-US"/>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98B3451F-3ABA-6942-B37C-57BF97719F56}" type="datetimeFigureOut">
              <a:rPr lang="en-US" smtClean="0"/>
              <a:t>11/5/12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25577889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B3451F-3ABA-6942-B37C-57BF97719F56}" type="datetimeFigureOut">
              <a:rPr lang="en-US" smtClean="0"/>
              <a:t>11/5/12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17375136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B3451F-3ABA-6942-B37C-57BF97719F56}" type="datetimeFigureOut">
              <a:rPr lang="en-US" smtClean="0"/>
              <a:t>11/5/12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40887119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98B3451F-3ABA-6942-B37C-57BF97719F56}" type="datetimeFigureOut">
              <a:rPr lang="en-US" smtClean="0"/>
              <a:t>11/5/12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31880211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98B3451F-3ABA-6942-B37C-57BF97719F56}" type="datetimeFigureOut">
              <a:rPr lang="en-US" smtClean="0"/>
              <a:t>11/5/12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4344285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98B3451F-3ABA-6942-B37C-57BF97719F56}" type="datetimeFigureOut">
              <a:rPr lang="en-US" smtClean="0"/>
              <a:t>11/5/12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30545398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B3451F-3ABA-6942-B37C-57BF97719F56}" type="datetimeFigureOut">
              <a:rPr lang="en-US" smtClean="0"/>
              <a:t>11/5/12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176247961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B3451F-3ABA-6942-B37C-57BF97719F56}" type="datetimeFigureOut">
              <a:rPr lang="en-US" smtClean="0"/>
              <a:t>11/5/12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16323469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lvl1pPr>
              <a:lnSpc>
                <a:spcPct val="90000"/>
              </a:lnSpc>
              <a:spcAft>
                <a:spcPts val="600"/>
              </a:spcAft>
              <a:defRPr sz="2400"/>
            </a:lvl1pPr>
            <a:lvl2pPr marL="800100" indent="-342900">
              <a:lnSpc>
                <a:spcPct val="90000"/>
              </a:lnSpc>
              <a:spcAft>
                <a:spcPts val="600"/>
              </a:spcAft>
              <a:buFont typeface="Wingdings" pitchFamily="2" charset="2"/>
              <a:buChar char="§"/>
              <a:defRPr sz="2200"/>
            </a:lvl2pPr>
            <a:lvl3pPr marL="1257300" indent="-342900">
              <a:lnSpc>
                <a:spcPct val="90000"/>
              </a:lnSpc>
              <a:spcBef>
                <a:spcPts val="300"/>
              </a:spcBef>
              <a:buFont typeface="Arial" pitchFamily="34" charset="0"/>
              <a:buChar char="̶"/>
              <a:defRPr sz="2000"/>
            </a:lvl3pPr>
            <a:lvl4pPr marL="1714500" indent="-342900">
              <a:buFont typeface="Arial" pitchFamily="34" charset="0"/>
              <a:buChar char="•"/>
              <a:defRPr sz="2000"/>
            </a:lvl4pPr>
            <a:lvl5pPr marL="2171700" indent="-342900">
              <a:buFont typeface="Arial" pitchFamily="34" charset="0"/>
              <a:buChar char="•"/>
              <a:defRPr sz="20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6A590EEC-01EB-4FB0-B5C8-FCF003998A37}" type="slidenum">
              <a:rPr lang="en-US"/>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B3451F-3ABA-6942-B37C-57BF97719F56}" type="datetimeFigureOut">
              <a:rPr lang="en-US" smtClean="0"/>
              <a:t>11/5/12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57204477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B3451F-3ABA-6942-B37C-57BF97719F56}" type="datetimeFigureOut">
              <a:rPr lang="en-US" smtClean="0"/>
              <a:t>11/5/12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322513631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98B3451F-3ABA-6942-B37C-57BF97719F56}" type="datetimeFigureOut">
              <a:rPr lang="en-US" smtClean="0"/>
              <a:t>11/5/12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F9652E-39ED-F841-9FEE-975DB129B626}" type="slidenum">
              <a:rPr lang="en-US" smtClean="0"/>
              <a:t>‹#›</a:t>
            </a:fld>
            <a:endParaRPr lang="en-US"/>
          </a:p>
        </p:txBody>
      </p:sp>
    </p:spTree>
    <p:extLst>
      <p:ext uri="{BB962C8B-B14F-4D97-AF65-F5344CB8AC3E}">
        <p14:creationId xmlns:p14="http://schemas.microsoft.com/office/powerpoint/2010/main" val="38384457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549F7755-715B-4BA3-B3E4-81EC56B887DE}" type="slidenum">
              <a:rPr lang="en-US"/>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15975" y="1981200"/>
            <a:ext cx="3533775"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502150" y="1981200"/>
            <a:ext cx="3535363"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C3F3F800-20DA-4977-A6BA-BE7A912BDC06}" type="slidenum">
              <a:rPr lang="en-US"/>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E7EDC7A1-50B0-42E5-90F6-F2046AA296D7}" type="slidenum">
              <a:rPr lang="en-US"/>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4E5E73F8-F783-4AF3-84AD-E1A48F6B34F4}" type="slidenum">
              <a:rPr lang="en-US"/>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15ADA050-B878-4E7D-8DB2-29DEC4422F90}" type="slidenum">
              <a:rPr lang="en-US"/>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r>
              <a:rPr lang="en-US"/>
              <a:t>March, 2012  |   Page </a:t>
            </a:r>
            <a:fld id="{ACD5087B-681A-4E29-9279-B6240F02E05F}"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Drag picture to placeholder or click icon to add</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11"/>
          <p:cNvSpPr>
            <a:spLocks noGrp="1" noChangeArrowheads="1"/>
          </p:cNvSpPr>
          <p:nvPr>
            <p:ph type="sldNum" sz="quarter" idx="10"/>
          </p:nvPr>
        </p:nvSpPr>
        <p:spPr>
          <a:ln/>
        </p:spPr>
        <p:txBody>
          <a:bodyPr/>
          <a:lstStyle>
            <a:lvl1pPr>
              <a:defRPr/>
            </a:lvl1pPr>
          </a:lstStyle>
          <a:p>
            <a:r>
              <a:rPr lang="en-US" dirty="0" smtClean="0"/>
              <a:t>April, </a:t>
            </a:r>
            <a:r>
              <a:rPr lang="en-US" dirty="0"/>
              <a:t>2012  |   Page </a:t>
            </a:r>
            <a:fld id="{3E0BD220-B976-43CF-914A-517CDB507585}" type="slidenum">
              <a:rPr lang="en-US"/>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tiff"/><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79425" y="457200"/>
            <a:ext cx="7064375" cy="706438"/>
          </a:xfrm>
          <a:prstGeom prst="rect">
            <a:avLst/>
          </a:prstGeom>
          <a:noFill/>
          <a:ln>
            <a:noFill/>
          </a:ln>
          <a:effectLst/>
          <a:extLst>
            <a:ext uri="{909E8E84-426E-40dd-AFC4-6F175D3DCCD1}">
              <a14:hiddenFill xmlns:a14="http://schemas.microsoft.com/office/drawing/2010/main">
                <a:solidFill>
                  <a:srgbClr val="993333"/>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a:p>
        </p:txBody>
      </p:sp>
      <p:sp>
        <p:nvSpPr>
          <p:cNvPr id="1027" name="Rectangle 3"/>
          <p:cNvSpPr>
            <a:spLocks noGrp="1" noChangeArrowheads="1"/>
          </p:cNvSpPr>
          <p:nvPr>
            <p:ph type="body" idx="1"/>
          </p:nvPr>
        </p:nvSpPr>
        <p:spPr bwMode="auto">
          <a:xfrm>
            <a:off x="457200" y="1447800"/>
            <a:ext cx="7221538"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035" name="Rectangle 11"/>
          <p:cNvSpPr>
            <a:spLocks noGrp="1" noChangeArrowheads="1"/>
          </p:cNvSpPr>
          <p:nvPr>
            <p:ph type="sldNum" sz="quarter" idx="4"/>
          </p:nvPr>
        </p:nvSpPr>
        <p:spPr bwMode="auto">
          <a:xfrm>
            <a:off x="3630612" y="6400800"/>
            <a:ext cx="20843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 uri="{FAA26D3D-D897-4be2-8F04-BA451C77F1D7}">
              <ma14:placeholderFlag xmlns:ma14="http://schemas.microsoft.com/office/mac/drawingml/2011/main" val="1"/>
            </a:ext>
          </a:extLst>
        </p:spPr>
        <p:txBody>
          <a:bodyPr vert="horz" wrap="square" lIns="91440" tIns="45720" rIns="91440" bIns="45720" numCol="1" anchor="t" anchorCtr="0" compatLnSpc="1">
            <a:prstTxWarp prst="textNoShape">
              <a:avLst/>
            </a:prstTxWarp>
          </a:bodyPr>
          <a:lstStyle>
            <a:lvl1pPr>
              <a:defRPr sz="1200">
                <a:latin typeface="Arial" pitchFamily="34" charset="0"/>
              </a:defRPr>
            </a:lvl1pPr>
          </a:lstStyle>
          <a:p>
            <a:r>
              <a:rPr lang="en-US" dirty="0" smtClean="0"/>
              <a:t>April, </a:t>
            </a:r>
            <a:r>
              <a:rPr lang="en-US" dirty="0"/>
              <a:t>2012  |   Page </a:t>
            </a:r>
            <a:fld id="{E75416B6-FC32-416E-A4B9-D088C6C24DA6}" type="slidenum">
              <a:rPr lang="en-US"/>
              <a:pPr/>
              <a:t>‹#›</a:t>
            </a:fld>
            <a:endParaRPr lang="en-US" dirty="0"/>
          </a:p>
        </p:txBody>
      </p:sp>
      <p:sp>
        <p:nvSpPr>
          <p:cNvPr id="22" name="Line 8"/>
          <p:cNvSpPr>
            <a:spLocks noChangeShapeType="1"/>
          </p:cNvSpPr>
          <p:nvPr/>
        </p:nvSpPr>
        <p:spPr bwMode="auto">
          <a:xfrm>
            <a:off x="0" y="6172200"/>
            <a:ext cx="9296400" cy="0"/>
          </a:xfrm>
          <a:prstGeom prst="line">
            <a:avLst/>
          </a:prstGeom>
          <a:noFill/>
          <a:ln w="25400">
            <a:solidFill>
              <a:schemeClr val="accent1">
                <a:lumMod val="75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en-US">
              <a:latin typeface="Times" charset="0"/>
              <a:ea typeface="ＭＳ Ｐゴシック" charset="0"/>
            </a:endParaRPr>
          </a:p>
        </p:txBody>
      </p:sp>
      <p:pic>
        <p:nvPicPr>
          <p:cNvPr id="1030" name="Picture 1" descr="sktech-logo.tif"/>
          <p:cNvPicPr>
            <a:picLocks noChangeAspect="1"/>
          </p:cNvPicPr>
          <p:nvPr/>
        </p:nvPicPr>
        <p:blipFill>
          <a:blip r:embed="rId13"/>
          <a:srcRect/>
          <a:stretch>
            <a:fillRect/>
          </a:stretch>
        </p:blipFill>
        <p:spPr bwMode="auto">
          <a:xfrm>
            <a:off x="76200" y="6324600"/>
            <a:ext cx="1676400" cy="371475"/>
          </a:xfrm>
          <a:prstGeom prst="rect">
            <a:avLst/>
          </a:prstGeom>
          <a:noFill/>
          <a:ln w="9525">
            <a:noFill/>
            <a:miter lim="800000"/>
            <a:headEnd/>
            <a:tailEnd/>
          </a:ln>
        </p:spPr>
      </p:pic>
      <p:sp>
        <p:nvSpPr>
          <p:cNvPr id="1031" name="Rectangle 2"/>
          <p:cNvSpPr>
            <a:spLocks noChangeArrowheads="1"/>
          </p:cNvSpPr>
          <p:nvPr/>
        </p:nvSpPr>
        <p:spPr bwMode="auto">
          <a:xfrm>
            <a:off x="-76200" y="0"/>
            <a:ext cx="9220200" cy="152400"/>
          </a:xfrm>
          <a:prstGeom prst="rect">
            <a:avLst/>
          </a:prstGeom>
          <a:solidFill>
            <a:srgbClr val="8F9C24"/>
          </a:solidFill>
          <a:ln w="9525">
            <a:noFill/>
            <a:miter lim="800000"/>
            <a:headEnd/>
            <a:tailEnd/>
          </a:ln>
        </p:spPr>
        <p:txBody>
          <a:bodyPr/>
          <a:lstStyle/>
          <a:p>
            <a:endParaRPr lang="en-US"/>
          </a:p>
        </p:txBody>
      </p:sp>
      <p:pic>
        <p:nvPicPr>
          <p:cNvPr id="9" name="Picture 8" descr="sktech-mit-logo.tif"/>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7543800" y="6324600"/>
            <a:ext cx="1600200" cy="406681"/>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xmlns:p14="http://schemas.microsoft.com/office/powerpoint/2010/main" id="1" dur="indefinite" restart="never" nodeType="tmRoot"/>
      </p:par>
    </p:tnLst>
  </p:timing>
  <p:hf hdr="0" ftr="0" dt="0"/>
  <p:txStyles>
    <p:titleStyle>
      <a:lvl1pPr algn="l" rtl="0" eaLnBrk="1" fontAlgn="base" hangingPunct="1">
        <a:lnSpc>
          <a:spcPct val="90000"/>
        </a:lnSpc>
        <a:spcBef>
          <a:spcPct val="0"/>
        </a:spcBef>
        <a:spcAft>
          <a:spcPct val="0"/>
        </a:spcAft>
        <a:defRPr sz="3000" b="1">
          <a:solidFill>
            <a:srgbClr val="595959"/>
          </a:solidFill>
          <a:latin typeface="+mj-lt"/>
          <a:ea typeface="MS PGothic" pitchFamily="34" charset="-128"/>
          <a:cs typeface="ＭＳ Ｐゴシック" charset="0"/>
        </a:defRPr>
      </a:lvl1pPr>
      <a:lvl2pPr algn="l" rtl="0" eaLnBrk="1" fontAlgn="base" hangingPunct="1">
        <a:lnSpc>
          <a:spcPct val="90000"/>
        </a:lnSpc>
        <a:spcBef>
          <a:spcPct val="0"/>
        </a:spcBef>
        <a:spcAft>
          <a:spcPct val="0"/>
        </a:spcAft>
        <a:defRPr sz="3000" b="1">
          <a:solidFill>
            <a:srgbClr val="595959"/>
          </a:solidFill>
          <a:latin typeface="Arial" charset="0"/>
          <a:ea typeface="MS PGothic" pitchFamily="34" charset="-128"/>
          <a:cs typeface="ＭＳ Ｐゴシック" charset="0"/>
        </a:defRPr>
      </a:lvl2pPr>
      <a:lvl3pPr algn="l" rtl="0" eaLnBrk="1" fontAlgn="base" hangingPunct="1">
        <a:lnSpc>
          <a:spcPct val="90000"/>
        </a:lnSpc>
        <a:spcBef>
          <a:spcPct val="0"/>
        </a:spcBef>
        <a:spcAft>
          <a:spcPct val="0"/>
        </a:spcAft>
        <a:defRPr sz="3000" b="1">
          <a:solidFill>
            <a:srgbClr val="595959"/>
          </a:solidFill>
          <a:latin typeface="Arial" charset="0"/>
          <a:ea typeface="MS PGothic" pitchFamily="34" charset="-128"/>
          <a:cs typeface="ＭＳ Ｐゴシック" charset="0"/>
        </a:defRPr>
      </a:lvl3pPr>
      <a:lvl4pPr algn="l" rtl="0" eaLnBrk="1" fontAlgn="base" hangingPunct="1">
        <a:lnSpc>
          <a:spcPct val="90000"/>
        </a:lnSpc>
        <a:spcBef>
          <a:spcPct val="0"/>
        </a:spcBef>
        <a:spcAft>
          <a:spcPct val="0"/>
        </a:spcAft>
        <a:defRPr sz="3000" b="1">
          <a:solidFill>
            <a:srgbClr val="595959"/>
          </a:solidFill>
          <a:latin typeface="Arial" charset="0"/>
          <a:ea typeface="MS PGothic" pitchFamily="34" charset="-128"/>
          <a:cs typeface="ＭＳ Ｐゴシック" charset="0"/>
        </a:defRPr>
      </a:lvl4pPr>
      <a:lvl5pPr algn="l" rtl="0" eaLnBrk="1" fontAlgn="base" hangingPunct="1">
        <a:lnSpc>
          <a:spcPct val="90000"/>
        </a:lnSpc>
        <a:spcBef>
          <a:spcPct val="0"/>
        </a:spcBef>
        <a:spcAft>
          <a:spcPct val="0"/>
        </a:spcAft>
        <a:defRPr sz="3000" b="1">
          <a:solidFill>
            <a:srgbClr val="595959"/>
          </a:solidFill>
          <a:latin typeface="Arial" charset="0"/>
          <a:ea typeface="MS PGothic" pitchFamily="34" charset="-128"/>
          <a:cs typeface="ＭＳ Ｐゴシック" charset="0"/>
        </a:defRPr>
      </a:lvl5pPr>
      <a:lvl6pPr marL="457200" algn="l" rtl="0" eaLnBrk="1" fontAlgn="base" hangingPunct="1">
        <a:lnSpc>
          <a:spcPts val="4000"/>
        </a:lnSpc>
        <a:spcBef>
          <a:spcPct val="0"/>
        </a:spcBef>
        <a:spcAft>
          <a:spcPct val="0"/>
        </a:spcAft>
        <a:defRPr sz="3400" b="1">
          <a:solidFill>
            <a:srgbClr val="993333"/>
          </a:solidFill>
          <a:latin typeface="Arial" charset="0"/>
          <a:ea typeface="ＭＳ Ｐゴシック" charset="0"/>
        </a:defRPr>
      </a:lvl6pPr>
      <a:lvl7pPr marL="914400" algn="l" rtl="0" eaLnBrk="1" fontAlgn="base" hangingPunct="1">
        <a:lnSpc>
          <a:spcPts val="4000"/>
        </a:lnSpc>
        <a:spcBef>
          <a:spcPct val="0"/>
        </a:spcBef>
        <a:spcAft>
          <a:spcPct val="0"/>
        </a:spcAft>
        <a:defRPr sz="3400" b="1">
          <a:solidFill>
            <a:srgbClr val="993333"/>
          </a:solidFill>
          <a:latin typeface="Arial" charset="0"/>
          <a:ea typeface="ＭＳ Ｐゴシック" charset="0"/>
        </a:defRPr>
      </a:lvl7pPr>
      <a:lvl8pPr marL="1371600" algn="l" rtl="0" eaLnBrk="1" fontAlgn="base" hangingPunct="1">
        <a:lnSpc>
          <a:spcPts val="4000"/>
        </a:lnSpc>
        <a:spcBef>
          <a:spcPct val="0"/>
        </a:spcBef>
        <a:spcAft>
          <a:spcPct val="0"/>
        </a:spcAft>
        <a:defRPr sz="3400" b="1">
          <a:solidFill>
            <a:srgbClr val="993333"/>
          </a:solidFill>
          <a:latin typeface="Arial" charset="0"/>
          <a:ea typeface="ＭＳ Ｐゴシック" charset="0"/>
        </a:defRPr>
      </a:lvl8pPr>
      <a:lvl9pPr marL="1828800" algn="l" rtl="0" eaLnBrk="1" fontAlgn="base" hangingPunct="1">
        <a:lnSpc>
          <a:spcPts val="4000"/>
        </a:lnSpc>
        <a:spcBef>
          <a:spcPct val="0"/>
        </a:spcBef>
        <a:spcAft>
          <a:spcPct val="0"/>
        </a:spcAft>
        <a:defRPr sz="3400" b="1">
          <a:solidFill>
            <a:srgbClr val="993333"/>
          </a:solidFill>
          <a:latin typeface="Arial" charset="0"/>
          <a:ea typeface="ＭＳ Ｐゴシック" charset="0"/>
        </a:defRPr>
      </a:lvl9pPr>
    </p:titleStyle>
    <p:bodyStyle>
      <a:lvl1pPr marL="342900" indent="-342900" algn="l" rtl="0" eaLnBrk="1" fontAlgn="base" hangingPunct="1">
        <a:lnSpc>
          <a:spcPts val="2700"/>
        </a:lnSpc>
        <a:spcBef>
          <a:spcPct val="0"/>
        </a:spcBef>
        <a:spcAft>
          <a:spcPts val="1400"/>
        </a:spcAft>
        <a:buClr>
          <a:srgbClr val="9FAD28"/>
        </a:buClr>
        <a:buFont typeface="Lucida Grande" charset="0"/>
        <a:buChar char="➜"/>
        <a:defRPr sz="2300">
          <a:solidFill>
            <a:schemeClr val="tx1"/>
          </a:solidFill>
          <a:latin typeface="+mj-lt"/>
          <a:ea typeface="MS PGothic" pitchFamily="34" charset="-128"/>
          <a:cs typeface="ＭＳ Ｐゴシック" charset="0"/>
        </a:defRPr>
      </a:lvl1pPr>
      <a:lvl2pPr marL="800100" indent="-342900" algn="l" rtl="0" eaLnBrk="1" fontAlgn="base" hangingPunct="1">
        <a:lnSpc>
          <a:spcPts val="2800"/>
        </a:lnSpc>
        <a:spcBef>
          <a:spcPct val="0"/>
        </a:spcBef>
        <a:spcAft>
          <a:spcPts val="1400"/>
        </a:spcAft>
        <a:buClr>
          <a:srgbClr val="9FAD28"/>
        </a:buClr>
        <a:buFont typeface="Lucida Grande" charset="0"/>
        <a:buChar char="➜"/>
        <a:defRPr sz="2300">
          <a:solidFill>
            <a:schemeClr val="tx1"/>
          </a:solidFill>
          <a:latin typeface="+mj-lt"/>
          <a:ea typeface="MS PGothic" pitchFamily="34" charset="-128"/>
        </a:defRPr>
      </a:lvl2pPr>
      <a:lvl3pPr marL="1257300" indent="-342900" algn="l" rtl="0" eaLnBrk="1" fontAlgn="base" hangingPunct="1">
        <a:spcBef>
          <a:spcPct val="20000"/>
        </a:spcBef>
        <a:spcAft>
          <a:spcPct val="0"/>
        </a:spcAft>
        <a:buClr>
          <a:srgbClr val="9FAD28"/>
        </a:buClr>
        <a:buFont typeface="Lucida Grande" charset="0"/>
        <a:buChar char="➜"/>
        <a:defRPr sz="2300">
          <a:solidFill>
            <a:schemeClr val="tx1"/>
          </a:solidFill>
          <a:latin typeface="+mj-lt"/>
          <a:ea typeface="MS PGothic" pitchFamily="34" charset="-128"/>
        </a:defRPr>
      </a:lvl3pPr>
      <a:lvl4pPr marL="1714500" indent="-342900" algn="l" rtl="0" eaLnBrk="1" fontAlgn="base" hangingPunct="1">
        <a:spcBef>
          <a:spcPct val="20000"/>
        </a:spcBef>
        <a:spcAft>
          <a:spcPct val="0"/>
        </a:spcAft>
        <a:buClr>
          <a:srgbClr val="9FAD28"/>
        </a:buClr>
        <a:buFont typeface="Lucida Grande" charset="0"/>
        <a:buChar char="➜"/>
        <a:defRPr sz="2300">
          <a:solidFill>
            <a:schemeClr val="tx1"/>
          </a:solidFill>
          <a:latin typeface="+mj-lt"/>
          <a:ea typeface="MS PGothic" pitchFamily="34" charset="-128"/>
        </a:defRPr>
      </a:lvl4pPr>
      <a:lvl5pPr marL="2171700" indent="-342900" algn="l" rtl="0" eaLnBrk="1" fontAlgn="base" hangingPunct="1">
        <a:spcBef>
          <a:spcPct val="20000"/>
        </a:spcBef>
        <a:spcAft>
          <a:spcPct val="0"/>
        </a:spcAft>
        <a:buClr>
          <a:srgbClr val="9FAD28"/>
        </a:buClr>
        <a:buFont typeface="Lucida Grande" charset="0"/>
        <a:buChar char="➜"/>
        <a:defRPr sz="2300">
          <a:solidFill>
            <a:schemeClr val="tx1"/>
          </a:solidFill>
          <a:latin typeface="+mj-lt"/>
          <a:ea typeface="MS PGothic" pitchFamily="34" charset="-128"/>
        </a:defRPr>
      </a:lvl5pPr>
      <a:lvl6pPr marL="2514600" indent="-228600" algn="l" rtl="0" eaLnBrk="1" fontAlgn="base" hangingPunct="1">
        <a:spcBef>
          <a:spcPct val="20000"/>
        </a:spcBef>
        <a:spcAft>
          <a:spcPct val="0"/>
        </a:spcAft>
        <a:buChar char="»"/>
        <a:defRPr sz="2300">
          <a:solidFill>
            <a:schemeClr val="tx1"/>
          </a:solidFill>
          <a:latin typeface="+mn-lt"/>
          <a:ea typeface="+mn-ea"/>
        </a:defRPr>
      </a:lvl6pPr>
      <a:lvl7pPr marL="2971800" indent="-228600" algn="l" rtl="0" eaLnBrk="1" fontAlgn="base" hangingPunct="1">
        <a:spcBef>
          <a:spcPct val="20000"/>
        </a:spcBef>
        <a:spcAft>
          <a:spcPct val="0"/>
        </a:spcAft>
        <a:buChar char="»"/>
        <a:defRPr sz="2300">
          <a:solidFill>
            <a:schemeClr val="tx1"/>
          </a:solidFill>
          <a:latin typeface="+mn-lt"/>
          <a:ea typeface="+mn-ea"/>
        </a:defRPr>
      </a:lvl7pPr>
      <a:lvl8pPr marL="3429000" indent="-228600" algn="l" rtl="0" eaLnBrk="1" fontAlgn="base" hangingPunct="1">
        <a:spcBef>
          <a:spcPct val="20000"/>
        </a:spcBef>
        <a:spcAft>
          <a:spcPct val="0"/>
        </a:spcAft>
        <a:buChar char="»"/>
        <a:defRPr sz="2300">
          <a:solidFill>
            <a:schemeClr val="tx1"/>
          </a:solidFill>
          <a:latin typeface="+mn-lt"/>
          <a:ea typeface="+mn-ea"/>
        </a:defRPr>
      </a:lvl8pPr>
      <a:lvl9pPr marL="3886200" indent="-228600" algn="l" rtl="0" eaLnBrk="1" fontAlgn="base" hangingPunct="1">
        <a:spcBef>
          <a:spcPct val="20000"/>
        </a:spcBef>
        <a:spcAft>
          <a:spcPct val="0"/>
        </a:spcAft>
        <a:buChar char="»"/>
        <a:defRPr sz="2300">
          <a:solidFill>
            <a:schemeClr val="tx1"/>
          </a:solidFill>
          <a:latin typeface="+mn-lt"/>
          <a:ea typeface="+mn-ea"/>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8B3451F-3ABA-6942-B37C-57BF97719F56}" type="datetimeFigureOut">
              <a:rPr lang="en-US" smtClean="0"/>
              <a:t>11/5/12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9652E-39ED-F841-9FEE-975DB129B626}" type="slidenum">
              <a:rPr lang="en-US" smtClean="0"/>
              <a:t>‹#›</a:t>
            </a:fld>
            <a:endParaRPr lang="en-US"/>
          </a:p>
        </p:txBody>
      </p:sp>
    </p:spTree>
    <p:extLst>
      <p:ext uri="{BB962C8B-B14F-4D97-AF65-F5344CB8AC3E}">
        <p14:creationId xmlns:p14="http://schemas.microsoft.com/office/powerpoint/2010/main" val="33683842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4" Type="http://schemas.openxmlformats.org/officeDocument/2006/relationships/image" Target="../media/image5.emf"/><Relationship Id="rId1" Type="http://schemas.openxmlformats.org/officeDocument/2006/relationships/slideLayout" Target="../slideLayouts/slideLayout1.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photo2.jpg"/>
          <p:cNvPicPr>
            <a:picLocks noChangeAspect="1"/>
          </p:cNvPicPr>
          <p:nvPr/>
        </p:nvPicPr>
        <p:blipFill rotWithShape="1">
          <a:blip r:embed="rId2">
            <a:extLst>
              <a:ext uri="{28A0092B-C50C-407E-A947-70E740481C1C}">
                <a14:useLocalDpi xmlns:a14="http://schemas.microsoft.com/office/drawing/2010/main" val="0"/>
              </a:ext>
            </a:extLst>
          </a:blip>
          <a:srcRect t="13365" b="26310"/>
          <a:stretch/>
        </p:blipFill>
        <p:spPr>
          <a:xfrm>
            <a:off x="0" y="3764085"/>
            <a:ext cx="9144000" cy="3107007"/>
          </a:xfrm>
          <a:prstGeom prst="rect">
            <a:avLst/>
          </a:prstGeom>
        </p:spPr>
      </p:pic>
      <p:sp>
        <p:nvSpPr>
          <p:cNvPr id="10" name="Rectangle 2"/>
          <p:cNvSpPr txBox="1">
            <a:spLocks noChangeArrowheads="1"/>
          </p:cNvSpPr>
          <p:nvPr/>
        </p:nvSpPr>
        <p:spPr>
          <a:xfrm>
            <a:off x="438452" y="2123066"/>
            <a:ext cx="7419460" cy="1967816"/>
          </a:xfrm>
          <a:prstGeom prst="rect">
            <a:avLst/>
          </a:prstGeom>
        </p:spPr>
        <p:txBody>
          <a:bodyPr vert="horz" lIns="91440" tIns="45720" rIns="91440" bIns="45720" rtlCol="0" anchor="ctr">
            <a:normAutofit lnSpcReduction="10000"/>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algn="l">
              <a:defRPr/>
            </a:pPr>
            <a:r>
              <a:rPr lang="en-US" sz="4800" b="1" dirty="0" smtClean="0">
                <a:solidFill>
                  <a:schemeClr val="tx1">
                    <a:lumMod val="65000"/>
                    <a:lumOff val="35000"/>
                  </a:schemeClr>
                </a:solidFill>
              </a:rPr>
              <a:t>Skolkovo Tech: Overview and Update</a:t>
            </a:r>
          </a:p>
          <a:p>
            <a:pPr algn="l">
              <a:defRPr/>
            </a:pPr>
            <a:r>
              <a:rPr lang="en-US" sz="3200" dirty="0" smtClean="0">
                <a:solidFill>
                  <a:schemeClr val="tx1">
                    <a:lumMod val="65000"/>
                    <a:lumOff val="35000"/>
                  </a:schemeClr>
                </a:solidFill>
              </a:rPr>
              <a:t>Anna P. Ronell, MIT</a:t>
            </a:r>
            <a:endParaRPr lang="en-US" sz="3200" dirty="0" smtClean="0">
              <a:solidFill>
                <a:schemeClr val="tx1">
                  <a:lumMod val="65000"/>
                  <a:lumOff val="35000"/>
                </a:schemeClr>
              </a:solidFill>
            </a:endParaRPr>
          </a:p>
        </p:txBody>
      </p:sp>
      <p:sp>
        <p:nvSpPr>
          <p:cNvPr id="11" name="Rectangle 3"/>
          <p:cNvSpPr txBox="1">
            <a:spLocks noChangeArrowheads="1"/>
          </p:cNvSpPr>
          <p:nvPr/>
        </p:nvSpPr>
        <p:spPr>
          <a:xfrm>
            <a:off x="438452" y="1869056"/>
            <a:ext cx="5982668" cy="2623458"/>
          </a:xfrm>
          <a:prstGeom prst="rect">
            <a:avLst/>
          </a:prstGeom>
        </p:spPr>
        <p:txBody>
          <a:bodyPr vert="horz" lIns="91440" tIns="45720" rIns="91440" bIns="45720" rtlCol="0">
            <a:normAutofit/>
          </a:bodyPr>
          <a:lstStyle>
            <a:lvl1pPr marL="0" indent="0" algn="ctr" defTabSz="457200" rtl="0" eaLnBrk="1" latinLnBrk="0" hangingPunct="1">
              <a:spcBef>
                <a:spcPct val="20000"/>
              </a:spcBef>
              <a:buFont typeface="Arial"/>
              <a:buNone/>
              <a:defRPr sz="3200" kern="1200">
                <a:solidFill>
                  <a:schemeClr val="tx1">
                    <a:tint val="75000"/>
                  </a:schemeClr>
                </a:solidFill>
                <a:latin typeface="+mn-lt"/>
                <a:ea typeface="+mn-ea"/>
                <a:cs typeface="+mn-cs"/>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lgn="l">
              <a:defRPr/>
            </a:pPr>
            <a:endParaRPr lang="en-US" sz="1800" dirty="0">
              <a:solidFill>
                <a:schemeClr val="accent1">
                  <a:lumMod val="75000"/>
                </a:schemeClr>
              </a:solidFill>
            </a:endParaRPr>
          </a:p>
        </p:txBody>
      </p:sp>
      <p:pic>
        <p:nvPicPr>
          <p:cNvPr id="13" name="Picture 12" descr="skoltech-logo.eps"/>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452" y="301334"/>
            <a:ext cx="1749787" cy="512564"/>
          </a:xfrm>
          <a:prstGeom prst="rect">
            <a:avLst/>
          </a:prstGeom>
        </p:spPr>
      </p:pic>
      <p:pic>
        <p:nvPicPr>
          <p:cNvPr id="14" name="Picture 13" descr="mit-skoltech-logo.eps"/>
          <p:cNvPicPr>
            <a:picLocks noChangeAspect="1"/>
          </p:cNvPicPr>
          <p:nvPr/>
        </p:nvPicPr>
        <p:blipFill rotWithShape="1">
          <a:blip r:embed="rId4">
            <a:extLst>
              <a:ext uri="{28A0092B-C50C-407E-A947-70E740481C1C}">
                <a14:useLocalDpi xmlns:a14="http://schemas.microsoft.com/office/drawing/2010/main" val="0"/>
              </a:ext>
            </a:extLst>
          </a:blip>
          <a:srcRect l="25157" t="64043" r="31338"/>
          <a:stretch/>
        </p:blipFill>
        <p:spPr>
          <a:xfrm>
            <a:off x="7573780" y="206239"/>
            <a:ext cx="1195333" cy="844620"/>
          </a:xfrm>
          <a:prstGeom prst="rect">
            <a:avLst/>
          </a:prstGeom>
        </p:spPr>
      </p:pic>
    </p:spTree>
    <p:extLst>
      <p:ext uri="{BB962C8B-B14F-4D97-AF65-F5344CB8AC3E}">
        <p14:creationId xmlns:p14="http://schemas.microsoft.com/office/powerpoint/2010/main" val="2993510660"/>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Fellows - Continued</a:t>
            </a:r>
            <a:endParaRPr lang="en-US" dirty="0"/>
          </a:p>
        </p:txBody>
      </p:sp>
      <p:sp>
        <p:nvSpPr>
          <p:cNvPr id="3" name="Content Placeholder 2"/>
          <p:cNvSpPr>
            <a:spLocks noGrp="1"/>
          </p:cNvSpPr>
          <p:nvPr>
            <p:ph idx="1"/>
          </p:nvPr>
        </p:nvSpPr>
        <p:spPr/>
        <p:txBody>
          <a:bodyPr/>
          <a:lstStyle/>
          <a:p>
            <a:r>
              <a:rPr lang="en-US" sz="1800" b="1" dirty="0"/>
              <a:t>Konstantin </a:t>
            </a:r>
            <a:r>
              <a:rPr lang="en-US" sz="1800" b="1" dirty="0" err="1" smtClean="0"/>
              <a:t>Severinov</a:t>
            </a:r>
            <a:r>
              <a:rPr lang="en-US" sz="1800" dirty="0" smtClean="0"/>
              <a:t> Professor</a:t>
            </a:r>
            <a:r>
              <a:rPr lang="en-US" sz="1800" dirty="0"/>
              <a:t>, Waksman Institute, Department of Molecular Biology and Biochemistry, Rutgers; Head of Laboratory of Molecular Genetics of Microorganisms, Institute of Gene Biology, Russian Academy of Sciences; Head of Laboratory of genetic regulation of prokaryotic mobile genetic elements, Institute of Molecular Genetics, Russian Academy of </a:t>
            </a:r>
            <a:r>
              <a:rPr lang="en-US" sz="1800" dirty="0" smtClean="0"/>
              <a:t>Sciences</a:t>
            </a:r>
          </a:p>
          <a:p>
            <a:pPr marL="0" indent="0">
              <a:buNone/>
            </a:pPr>
            <a:endParaRPr lang="en-US" sz="1800" dirty="0" smtClean="0"/>
          </a:p>
          <a:p>
            <a:r>
              <a:rPr lang="en-US" sz="1800" b="1" dirty="0" err="1"/>
              <a:t>Berloff</a:t>
            </a:r>
            <a:r>
              <a:rPr lang="en-US" sz="1800" b="1" dirty="0"/>
              <a:t> </a:t>
            </a:r>
            <a:r>
              <a:rPr lang="en-US" sz="1800" b="1" dirty="0" smtClean="0"/>
              <a:t>Natalia</a:t>
            </a:r>
            <a:r>
              <a:rPr lang="en-US" sz="1800" dirty="0"/>
              <a:t> </a:t>
            </a:r>
            <a:r>
              <a:rPr lang="en-US" sz="1800" dirty="0" smtClean="0"/>
              <a:t>Director </a:t>
            </a:r>
            <a:r>
              <a:rPr lang="en-US" sz="1800" dirty="0"/>
              <a:t>of the Quantum Fluids Laboratory, Department of Applied Mathematics and Theoretical Physics, University of Cambridge; Fellow and Director of Studies of Jesus College, Cambridge. Scientific interests include coherence in non-equilibrium quantum systems</a:t>
            </a:r>
            <a:r>
              <a:rPr lang="en-US" sz="1800" dirty="0" smtClean="0"/>
              <a:t>, </a:t>
            </a:r>
            <a:r>
              <a:rPr lang="en-US" sz="1800" dirty="0"/>
              <a:t>finite temperature atomic condensates, superfluid helium, driven quantum systems and superfluid turbulence.</a:t>
            </a:r>
          </a:p>
          <a:p>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3207791153"/>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Content Placeholder 2"/>
          <p:cNvSpPr>
            <a:spLocks noGrp="1"/>
          </p:cNvSpPr>
          <p:nvPr>
            <p:ph idx="1"/>
          </p:nvPr>
        </p:nvSpPr>
        <p:spPr>
          <a:xfrm>
            <a:off x="482600" y="1871663"/>
            <a:ext cx="8059738" cy="4332287"/>
          </a:xfrm>
        </p:spPr>
        <p:txBody>
          <a:bodyPr/>
          <a:lstStyle/>
          <a:p>
            <a:pPr>
              <a:lnSpc>
                <a:spcPct val="150000"/>
              </a:lnSpc>
              <a:buClr>
                <a:srgbClr val="9CA51F"/>
              </a:buClr>
              <a:buSzPct val="80000"/>
              <a:buFont typeface="Arial" charset="0"/>
              <a:buNone/>
            </a:pPr>
            <a:r>
              <a:rPr lang="en-US" sz="1400">
                <a:latin typeface="Arial" charset="0"/>
                <a:ea typeface="MS PGothic" charset="0"/>
                <a:cs typeface="MS PGothic" charset="0"/>
              </a:rPr>
              <a:t>	The Skolkovo Institute of Science and Technology will be a central element of the innovation ecosystem of Skolkovo, attracting, educating and engaging the best talent from within the Russian Federation and overseas, interacting closely with research laboratories, ventures, enterprises and industrial partners, and helping to create a crucible of economic and entrepreneurial activity based on the application of science and technology.</a:t>
            </a:r>
          </a:p>
          <a:p>
            <a:pPr>
              <a:lnSpc>
                <a:spcPct val="150000"/>
              </a:lnSpc>
              <a:buClr>
                <a:srgbClr val="9CA51F"/>
              </a:buClr>
              <a:buSzPct val="80000"/>
              <a:buFont typeface="Arial" charset="0"/>
              <a:buNone/>
            </a:pPr>
            <a:endParaRPr lang="en-US" sz="1400">
              <a:latin typeface="Arial" charset="0"/>
              <a:ea typeface="MS PGothic" charset="0"/>
              <a:cs typeface="MS PGothic" charset="0"/>
            </a:endParaRPr>
          </a:p>
          <a:p>
            <a:pPr>
              <a:lnSpc>
                <a:spcPct val="150000"/>
              </a:lnSpc>
              <a:buClr>
                <a:srgbClr val="9CA51F"/>
              </a:buClr>
              <a:buSzPct val="80000"/>
              <a:buFont typeface="Arial" charset="0"/>
              <a:buNone/>
            </a:pPr>
            <a:r>
              <a:rPr lang="en-US" sz="1400">
                <a:latin typeface="Arial" charset="0"/>
                <a:ea typeface="MS PGothic" charset="0"/>
                <a:cs typeface="MS PGothic" charset="0"/>
              </a:rPr>
              <a:t>		</a:t>
            </a:r>
            <a:endParaRPr lang="ru-RU" sz="1400">
              <a:latin typeface="Arial" charset="0"/>
              <a:ea typeface="MS PGothic" charset="0"/>
              <a:cs typeface="MS PGothic" charset="0"/>
            </a:endParaRPr>
          </a:p>
        </p:txBody>
      </p:sp>
      <p:sp>
        <p:nvSpPr>
          <p:cNvPr id="17411" name="Title 1"/>
          <p:cNvSpPr txBox="1">
            <a:spLocks/>
          </p:cNvSpPr>
          <p:nvPr/>
        </p:nvSpPr>
        <p:spPr bwMode="auto">
          <a:xfrm>
            <a:off x="738188" y="765175"/>
            <a:ext cx="3233737" cy="920750"/>
          </a:xfrm>
          <a:prstGeom prst="rect">
            <a:avLst/>
          </a:prstGeom>
          <a:noFill/>
          <a:ln>
            <a:noFill/>
          </a:ln>
          <a:extLst/>
        </p:spPr>
        <p:txBody>
          <a:bodyPr anchor="ct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a:defRPr/>
            </a:pPr>
            <a:r>
              <a:rPr lang="en-US" sz="1600" b="1" dirty="0" smtClean="0">
                <a:latin typeface="+mj-lt"/>
                <a:cs typeface="+mn-cs"/>
              </a:rPr>
              <a:t>VISION</a:t>
            </a:r>
          </a:p>
        </p:txBody>
      </p:sp>
      <p:pic>
        <p:nvPicPr>
          <p:cNvPr id="20484" name="Рисунок 10" descr="pres_k.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482600" y="1817688"/>
            <a:ext cx="219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41436634"/>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3" descr="sheme1_new"/>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8100" y="1006475"/>
            <a:ext cx="6242050" cy="515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119116982"/>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Hexagon 5"/>
          <p:cNvSpPr>
            <a:spLocks noChangeAspect="1" noChangeArrowheads="1"/>
          </p:cNvSpPr>
          <p:nvPr/>
        </p:nvSpPr>
        <p:spPr bwMode="auto">
          <a:xfrm>
            <a:off x="2398713" y="2717800"/>
            <a:ext cx="1412875" cy="1284288"/>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Graduate</a:t>
            </a:r>
          </a:p>
          <a:p>
            <a:pPr algn="ctr">
              <a:defRPr/>
            </a:pPr>
            <a:r>
              <a:rPr lang="en-US" sz="1100" b="1" dirty="0">
                <a:solidFill>
                  <a:schemeClr val="bg1"/>
                </a:solidFill>
                <a:latin typeface="+mn-lt"/>
                <a:ea typeface="MS PGothic"/>
                <a:cs typeface="MS PGothic"/>
              </a:rPr>
              <a:t> Education</a:t>
            </a:r>
          </a:p>
        </p:txBody>
      </p:sp>
      <p:sp>
        <p:nvSpPr>
          <p:cNvPr id="45" name="Hexagon 6"/>
          <p:cNvSpPr>
            <a:spLocks noChangeAspect="1" noChangeArrowheads="1"/>
          </p:cNvSpPr>
          <p:nvPr/>
        </p:nvSpPr>
        <p:spPr bwMode="auto">
          <a:xfrm>
            <a:off x="2397125" y="1433513"/>
            <a:ext cx="1414463"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a:solidFill>
                  <a:schemeClr val="bg1"/>
                </a:solidFill>
              </a:rPr>
              <a:t>Research</a:t>
            </a:r>
          </a:p>
          <a:p>
            <a:pPr algn="ctr">
              <a:defRPr/>
            </a:pPr>
            <a:r>
              <a:rPr lang="en-US" sz="1100" b="1">
                <a:solidFill>
                  <a:schemeClr val="bg1"/>
                </a:solidFill>
              </a:rPr>
              <a:t>W/ consider</a:t>
            </a:r>
          </a:p>
          <a:p>
            <a:pPr algn="ctr">
              <a:defRPr/>
            </a:pPr>
            <a:r>
              <a:rPr lang="en-US" sz="1100" b="1">
                <a:solidFill>
                  <a:schemeClr val="bg1"/>
                </a:solidFill>
              </a:rPr>
              <a:t>Of Use</a:t>
            </a:r>
          </a:p>
          <a:p>
            <a:pPr algn="ctr">
              <a:defRPr/>
            </a:pPr>
            <a:endParaRPr lang="en-US" sz="1100" b="1">
              <a:solidFill>
                <a:schemeClr val="bg1"/>
              </a:solidFill>
            </a:endParaRPr>
          </a:p>
        </p:txBody>
      </p:sp>
      <p:sp>
        <p:nvSpPr>
          <p:cNvPr id="46" name="Hexagon 7"/>
          <p:cNvSpPr>
            <a:spLocks noChangeAspect="1" noChangeArrowheads="1"/>
          </p:cNvSpPr>
          <p:nvPr/>
        </p:nvSpPr>
        <p:spPr bwMode="auto">
          <a:xfrm>
            <a:off x="3467100" y="2074863"/>
            <a:ext cx="1414463"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Knowledge </a:t>
            </a:r>
          </a:p>
          <a:p>
            <a:pPr algn="ctr">
              <a:defRPr/>
            </a:pPr>
            <a:r>
              <a:rPr lang="en-US" sz="1100" b="1" dirty="0">
                <a:solidFill>
                  <a:schemeClr val="bg1"/>
                </a:solidFill>
                <a:latin typeface="+mn-lt"/>
                <a:ea typeface="MS PGothic"/>
                <a:cs typeface="MS PGothic"/>
              </a:rPr>
              <a:t>Exchange &amp;</a:t>
            </a:r>
          </a:p>
          <a:p>
            <a:pPr algn="ctr">
              <a:defRPr/>
            </a:pPr>
            <a:r>
              <a:rPr lang="en-US" sz="1100" b="1" dirty="0">
                <a:solidFill>
                  <a:schemeClr val="bg1"/>
                </a:solidFill>
                <a:latin typeface="+mn-lt"/>
                <a:ea typeface="MS PGothic"/>
                <a:cs typeface="MS PGothic"/>
              </a:rPr>
              <a:t>Innovation</a:t>
            </a:r>
          </a:p>
        </p:txBody>
      </p:sp>
      <p:sp>
        <p:nvSpPr>
          <p:cNvPr id="47" name="Hexagon 8"/>
          <p:cNvSpPr>
            <a:spLocks noChangeAspect="1" noChangeArrowheads="1"/>
          </p:cNvSpPr>
          <p:nvPr/>
        </p:nvSpPr>
        <p:spPr bwMode="auto">
          <a:xfrm>
            <a:off x="1331913" y="800100"/>
            <a:ext cx="1414462" cy="1284288"/>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a:solidFill>
                  <a:schemeClr val="bg1"/>
                </a:solidFill>
              </a:rPr>
              <a:t>Blue Sky</a:t>
            </a:r>
          </a:p>
          <a:p>
            <a:pPr algn="ctr">
              <a:defRPr/>
            </a:pPr>
            <a:r>
              <a:rPr lang="en-US" sz="1100" b="1">
                <a:solidFill>
                  <a:schemeClr val="bg1"/>
                </a:solidFill>
              </a:rPr>
              <a:t>Research</a:t>
            </a:r>
          </a:p>
          <a:p>
            <a:pPr algn="ctr">
              <a:defRPr/>
            </a:pPr>
            <a:endParaRPr lang="en-US" sz="1100" b="1">
              <a:solidFill>
                <a:schemeClr val="bg1"/>
              </a:solidFill>
            </a:endParaRPr>
          </a:p>
        </p:txBody>
      </p:sp>
      <p:sp>
        <p:nvSpPr>
          <p:cNvPr id="48" name="Hexagon 9"/>
          <p:cNvSpPr>
            <a:spLocks noChangeAspect="1" noChangeArrowheads="1"/>
          </p:cNvSpPr>
          <p:nvPr/>
        </p:nvSpPr>
        <p:spPr bwMode="auto">
          <a:xfrm>
            <a:off x="1331913" y="3360738"/>
            <a:ext cx="1414462"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University </a:t>
            </a:r>
          </a:p>
          <a:p>
            <a:pPr algn="ctr">
              <a:defRPr/>
            </a:pPr>
            <a:r>
              <a:rPr lang="en-US" sz="1100" b="1" dirty="0">
                <a:solidFill>
                  <a:schemeClr val="bg1"/>
                </a:solidFill>
                <a:latin typeface="+mn-lt"/>
                <a:ea typeface="MS PGothic"/>
                <a:cs typeface="MS PGothic"/>
              </a:rPr>
              <a:t>Education</a:t>
            </a:r>
          </a:p>
        </p:txBody>
      </p:sp>
      <p:sp>
        <p:nvSpPr>
          <p:cNvPr id="18439" name="Hexagon 10"/>
          <p:cNvSpPr>
            <a:spLocks noChangeAspect="1" noChangeArrowheads="1"/>
          </p:cNvSpPr>
          <p:nvPr/>
        </p:nvSpPr>
        <p:spPr bwMode="auto">
          <a:xfrm>
            <a:off x="3465513" y="3359150"/>
            <a:ext cx="1412875" cy="1284288"/>
          </a:xfrm>
          <a:prstGeom prst="hexagon">
            <a:avLst>
              <a:gd name="adj" fmla="val 26963"/>
              <a:gd name="vf" fmla="val 115470"/>
            </a:avLst>
          </a:prstGeom>
          <a:solidFill>
            <a:srgbClr val="9CA51F"/>
          </a:solidFill>
          <a:ln w="9525">
            <a:solidFill>
              <a:schemeClr val="bg1"/>
            </a:solidFill>
            <a:miter lim="800000"/>
            <a:headEnd/>
            <a:tailEnd/>
          </a:ln>
        </p:spPr>
        <p:txBody>
          <a:bodyPr wrap="none" anchor="ctr"/>
          <a:lstStyle/>
          <a:p>
            <a:pPr algn="ctr"/>
            <a:r>
              <a:rPr lang="en-US" sz="1100" b="1" dirty="0">
                <a:solidFill>
                  <a:schemeClr val="bg1"/>
                </a:solidFill>
              </a:rPr>
              <a:t>Developmental</a:t>
            </a:r>
          </a:p>
          <a:p>
            <a:pPr algn="ctr"/>
            <a:r>
              <a:rPr lang="en-US" sz="1100" b="1" dirty="0">
                <a:solidFill>
                  <a:schemeClr val="bg1"/>
                </a:solidFill>
              </a:rPr>
              <a:t>Research</a:t>
            </a:r>
          </a:p>
          <a:p>
            <a:pPr algn="ctr"/>
            <a:endParaRPr lang="en-US" sz="1100" b="1" dirty="0">
              <a:solidFill>
                <a:schemeClr val="bg1"/>
              </a:solidFill>
            </a:endParaRPr>
          </a:p>
        </p:txBody>
      </p:sp>
      <p:sp>
        <p:nvSpPr>
          <p:cNvPr id="16392" name="Hexagon 11"/>
          <p:cNvSpPr>
            <a:spLocks noChangeAspect="1" noChangeArrowheads="1"/>
          </p:cNvSpPr>
          <p:nvPr/>
        </p:nvSpPr>
        <p:spPr bwMode="auto">
          <a:xfrm>
            <a:off x="4535488" y="2735263"/>
            <a:ext cx="1414462" cy="1284287"/>
          </a:xfrm>
          <a:prstGeom prst="hexagon">
            <a:avLst>
              <a:gd name="adj" fmla="val 26963"/>
              <a:gd name="vf" fmla="val 115470"/>
            </a:avLst>
          </a:prstGeom>
          <a:solidFill>
            <a:srgbClr val="9CA51F"/>
          </a:solidFill>
          <a:ln w="9525">
            <a:solidFill>
              <a:schemeClr val="bg1"/>
            </a:solidFill>
            <a:miter lim="800000"/>
            <a:headEnd/>
            <a:tailEnd/>
          </a:ln>
        </p:spPr>
        <p:txBody>
          <a:bodyPr wrap="none" anchor="ctr"/>
          <a:lstStyle/>
          <a:p>
            <a:pPr algn="ctr">
              <a:defRPr/>
            </a:pPr>
            <a:r>
              <a:rPr lang="en-US" sz="1100" b="1">
                <a:solidFill>
                  <a:schemeClr val="bg1"/>
                </a:solidFill>
                <a:latin typeface="+mn-lt"/>
                <a:ea typeface="MS PGothic" pitchFamily="34" charset="-128"/>
                <a:cs typeface="+mn-cs"/>
              </a:rPr>
              <a:t>Entrepreneur</a:t>
            </a:r>
          </a:p>
          <a:p>
            <a:pPr algn="ctr">
              <a:defRPr/>
            </a:pPr>
            <a:r>
              <a:rPr lang="en-US" sz="1100" b="1">
                <a:solidFill>
                  <a:schemeClr val="bg1"/>
                </a:solidFill>
                <a:latin typeface="+mn-lt"/>
                <a:ea typeface="MS PGothic" pitchFamily="34" charset="-128"/>
                <a:cs typeface="+mn-cs"/>
              </a:rPr>
              <a:t>Product</a:t>
            </a:r>
          </a:p>
          <a:p>
            <a:pPr algn="ctr">
              <a:defRPr/>
            </a:pPr>
            <a:r>
              <a:rPr lang="en-US" sz="1100" b="1">
                <a:solidFill>
                  <a:schemeClr val="bg1"/>
                </a:solidFill>
                <a:latin typeface="+mn-lt"/>
                <a:ea typeface="MS PGothic" pitchFamily="34" charset="-128"/>
                <a:cs typeface="+mn-cs"/>
              </a:rPr>
              <a:t>Development</a:t>
            </a:r>
          </a:p>
        </p:txBody>
      </p:sp>
      <p:sp>
        <p:nvSpPr>
          <p:cNvPr id="51" name="Hexagon 17"/>
          <p:cNvSpPr>
            <a:spLocks noChangeAspect="1" noChangeArrowheads="1"/>
          </p:cNvSpPr>
          <p:nvPr/>
        </p:nvSpPr>
        <p:spPr bwMode="auto">
          <a:xfrm>
            <a:off x="2393950" y="4019550"/>
            <a:ext cx="1414463" cy="1285875"/>
          </a:xfrm>
          <a:prstGeom prst="hexagon">
            <a:avLst>
              <a:gd name="adj" fmla="val 26960"/>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Community</a:t>
            </a:r>
          </a:p>
          <a:p>
            <a:pPr algn="ctr">
              <a:defRPr/>
            </a:pPr>
            <a:r>
              <a:rPr lang="en-US" sz="1100" dirty="0">
                <a:solidFill>
                  <a:schemeClr val="bg1"/>
                </a:solidFill>
                <a:latin typeface="+mn-lt"/>
                <a:ea typeface="MS PGothic"/>
                <a:cs typeface="MS PGothic"/>
              </a:rPr>
              <a:t>(social capital)</a:t>
            </a:r>
          </a:p>
        </p:txBody>
      </p:sp>
      <p:sp>
        <p:nvSpPr>
          <p:cNvPr id="52" name="Hexagon 20"/>
          <p:cNvSpPr>
            <a:spLocks noChangeAspect="1" noChangeArrowheads="1"/>
          </p:cNvSpPr>
          <p:nvPr/>
        </p:nvSpPr>
        <p:spPr bwMode="auto">
          <a:xfrm>
            <a:off x="3440113" y="4648200"/>
            <a:ext cx="1408112" cy="1281113"/>
          </a:xfrm>
          <a:prstGeom prst="hexagon">
            <a:avLst>
              <a:gd name="adj" fmla="val 248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Networks &amp;</a:t>
            </a:r>
          </a:p>
          <a:p>
            <a:pPr algn="ctr">
              <a:defRPr/>
            </a:pPr>
            <a:r>
              <a:rPr lang="en-US" sz="1100" b="1" dirty="0">
                <a:solidFill>
                  <a:schemeClr val="bg1"/>
                </a:solidFill>
                <a:latin typeface="+mn-lt"/>
                <a:ea typeface="MS PGothic"/>
                <a:cs typeface="MS PGothic"/>
              </a:rPr>
              <a:t>Workforce</a:t>
            </a:r>
          </a:p>
          <a:p>
            <a:pPr algn="ctr">
              <a:defRPr/>
            </a:pPr>
            <a:r>
              <a:rPr lang="en-US" sz="1100" dirty="0">
                <a:solidFill>
                  <a:schemeClr val="bg1"/>
                </a:solidFill>
                <a:latin typeface="+mn-lt"/>
                <a:ea typeface="MS PGothic"/>
                <a:cs typeface="MS PGothic"/>
              </a:rPr>
              <a:t>(intellectual</a:t>
            </a:r>
            <a:endParaRPr lang="ru-RU" sz="1100" dirty="0">
              <a:solidFill>
                <a:schemeClr val="bg1"/>
              </a:solidFill>
              <a:latin typeface="+mn-lt"/>
              <a:ea typeface="MS PGothic"/>
              <a:cs typeface="MS PGothic"/>
            </a:endParaRPr>
          </a:p>
          <a:p>
            <a:pPr algn="ctr">
              <a:defRPr/>
            </a:pPr>
            <a:r>
              <a:rPr lang="en-US" sz="1100" dirty="0">
                <a:solidFill>
                  <a:schemeClr val="bg1"/>
                </a:solidFill>
                <a:latin typeface="+mn-lt"/>
                <a:ea typeface="MS PGothic"/>
                <a:cs typeface="MS PGothic"/>
              </a:rPr>
              <a:t>capital)</a:t>
            </a:r>
          </a:p>
        </p:txBody>
      </p:sp>
      <p:sp>
        <p:nvSpPr>
          <p:cNvPr id="53" name="Hexagon 12"/>
          <p:cNvSpPr>
            <a:spLocks noChangeAspect="1" noChangeArrowheads="1"/>
          </p:cNvSpPr>
          <p:nvPr/>
        </p:nvSpPr>
        <p:spPr bwMode="auto">
          <a:xfrm>
            <a:off x="5602288" y="2074863"/>
            <a:ext cx="1412875"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a:solidFill>
                  <a:schemeClr val="bg1"/>
                </a:solidFill>
              </a:rPr>
              <a:t>Manufacturing</a:t>
            </a:r>
          </a:p>
          <a:p>
            <a:pPr algn="ctr">
              <a:defRPr/>
            </a:pPr>
            <a:endParaRPr lang="en-US" sz="1100" b="1">
              <a:solidFill>
                <a:schemeClr val="bg1"/>
              </a:solidFill>
            </a:endParaRPr>
          </a:p>
        </p:txBody>
      </p:sp>
      <p:sp>
        <p:nvSpPr>
          <p:cNvPr id="54" name="Hexagon 15"/>
          <p:cNvSpPr>
            <a:spLocks noChangeAspect="1" noChangeArrowheads="1"/>
          </p:cNvSpPr>
          <p:nvPr/>
        </p:nvSpPr>
        <p:spPr bwMode="auto">
          <a:xfrm>
            <a:off x="6669088" y="2716213"/>
            <a:ext cx="1414462"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a:solidFill>
                  <a:schemeClr val="bg1"/>
                </a:solidFill>
                <a:latin typeface="+mn-lt"/>
                <a:ea typeface="MS PGothic"/>
                <a:cs typeface="MS PGothic"/>
              </a:rPr>
              <a:t>Value </a:t>
            </a:r>
          </a:p>
          <a:p>
            <a:pPr algn="ctr">
              <a:defRPr/>
            </a:pPr>
            <a:r>
              <a:rPr lang="en-US" sz="1100" b="1">
                <a:solidFill>
                  <a:schemeClr val="bg1"/>
                </a:solidFill>
                <a:latin typeface="+mn-lt"/>
                <a:ea typeface="MS PGothic"/>
                <a:cs typeface="MS PGothic"/>
              </a:rPr>
              <a:t>Delivery</a:t>
            </a:r>
          </a:p>
        </p:txBody>
      </p:sp>
      <p:sp>
        <p:nvSpPr>
          <p:cNvPr id="55" name="Hexagon 21"/>
          <p:cNvSpPr>
            <a:spLocks noChangeAspect="1" noChangeArrowheads="1"/>
          </p:cNvSpPr>
          <p:nvPr/>
        </p:nvSpPr>
        <p:spPr bwMode="auto">
          <a:xfrm>
            <a:off x="4535488" y="1443038"/>
            <a:ext cx="1412875"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200" b="1" dirty="0">
                <a:solidFill>
                  <a:schemeClr val="bg1"/>
                </a:solidFill>
                <a:latin typeface="+mn-lt"/>
                <a:ea typeface="MS PGothic"/>
                <a:cs typeface="MS PGothic"/>
              </a:rPr>
              <a:t>Enterprise</a:t>
            </a:r>
          </a:p>
          <a:p>
            <a:pPr algn="ctr">
              <a:defRPr/>
            </a:pPr>
            <a:r>
              <a:rPr lang="en-US" sz="1200" b="1" dirty="0">
                <a:solidFill>
                  <a:schemeClr val="bg1"/>
                </a:solidFill>
                <a:latin typeface="+mn-lt"/>
                <a:ea typeface="MS PGothic"/>
                <a:cs typeface="MS PGothic"/>
              </a:rPr>
              <a:t>Product </a:t>
            </a:r>
          </a:p>
          <a:p>
            <a:pPr algn="ctr">
              <a:defRPr/>
            </a:pPr>
            <a:r>
              <a:rPr lang="en-US" sz="1200" b="1" dirty="0">
                <a:solidFill>
                  <a:schemeClr val="bg1"/>
                </a:solidFill>
                <a:latin typeface="+mn-lt"/>
                <a:ea typeface="MS PGothic"/>
                <a:cs typeface="MS PGothic"/>
              </a:rPr>
              <a:t>Develop.</a:t>
            </a:r>
          </a:p>
        </p:txBody>
      </p:sp>
      <p:sp>
        <p:nvSpPr>
          <p:cNvPr id="56" name="Hexagon 19"/>
          <p:cNvSpPr>
            <a:spLocks noChangeAspect="1" noChangeArrowheads="1"/>
          </p:cNvSpPr>
          <p:nvPr/>
        </p:nvSpPr>
        <p:spPr bwMode="auto">
          <a:xfrm>
            <a:off x="3465513" y="792163"/>
            <a:ext cx="1414462" cy="1284287"/>
          </a:xfrm>
          <a:prstGeom prst="hexagon">
            <a:avLst>
              <a:gd name="adj" fmla="val 26963"/>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ea typeface="MS PGothic"/>
                <a:cs typeface="MS PGothic"/>
              </a:rPr>
              <a:t>Value </a:t>
            </a:r>
          </a:p>
          <a:p>
            <a:pPr algn="ctr">
              <a:defRPr/>
            </a:pPr>
            <a:r>
              <a:rPr lang="en-US" sz="1100" b="1" dirty="0">
                <a:solidFill>
                  <a:schemeClr val="bg1"/>
                </a:solidFill>
                <a:ea typeface="MS PGothic"/>
                <a:cs typeface="MS PGothic"/>
              </a:rPr>
              <a:t>Identification</a:t>
            </a:r>
          </a:p>
        </p:txBody>
      </p:sp>
      <p:sp>
        <p:nvSpPr>
          <p:cNvPr id="57" name="Hexagon 18"/>
          <p:cNvSpPr>
            <a:spLocks noChangeAspect="1" noChangeArrowheads="1"/>
          </p:cNvSpPr>
          <p:nvPr/>
        </p:nvSpPr>
        <p:spPr bwMode="auto">
          <a:xfrm>
            <a:off x="4532313" y="4003675"/>
            <a:ext cx="1414462" cy="1284288"/>
          </a:xfrm>
          <a:prstGeom prst="hexagon">
            <a:avLst>
              <a:gd name="adj" fmla="val 26958"/>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dirty="0">
                <a:solidFill>
                  <a:schemeClr val="bg1"/>
                </a:solidFill>
                <a:latin typeface="+mn-lt"/>
                <a:ea typeface="MS PGothic"/>
                <a:cs typeface="MS PGothic"/>
              </a:rPr>
              <a:t>Capital</a:t>
            </a:r>
          </a:p>
          <a:p>
            <a:pPr algn="ctr">
              <a:defRPr/>
            </a:pPr>
            <a:r>
              <a:rPr lang="en-US" sz="1100" dirty="0">
                <a:solidFill>
                  <a:schemeClr val="bg1"/>
                </a:solidFill>
                <a:latin typeface="+mn-lt"/>
                <a:ea typeface="MS PGothic"/>
                <a:cs typeface="MS PGothic"/>
              </a:rPr>
              <a:t>(financial)</a:t>
            </a:r>
          </a:p>
        </p:txBody>
      </p:sp>
      <p:sp>
        <p:nvSpPr>
          <p:cNvPr id="58" name="Hexagon 22"/>
          <p:cNvSpPr>
            <a:spLocks noChangeAspect="1" noChangeArrowheads="1"/>
          </p:cNvSpPr>
          <p:nvPr/>
        </p:nvSpPr>
        <p:spPr bwMode="auto">
          <a:xfrm>
            <a:off x="5602288" y="3357563"/>
            <a:ext cx="1414462" cy="1284287"/>
          </a:xfrm>
          <a:prstGeom prst="hexagon">
            <a:avLst>
              <a:gd name="adj" fmla="val 26958"/>
              <a:gd name="vf" fmla="val 115470"/>
            </a:avLst>
          </a:prstGeom>
          <a:solidFill>
            <a:srgbClr val="9CA51F"/>
          </a:solidFill>
          <a:ln w="9525">
            <a:solidFill>
              <a:schemeClr val="bg1"/>
            </a:solidFill>
            <a:miter lim="800000"/>
            <a:headEnd/>
            <a:tailEnd/>
          </a:ln>
          <a:effectLst>
            <a:outerShdw blurRad="40000" dist="23000" dir="5400000" rotWithShape="0">
              <a:srgbClr val="000000">
                <a:alpha val="34998"/>
              </a:srgbClr>
            </a:outerShdw>
          </a:effectLst>
        </p:spPr>
        <p:txBody>
          <a:bodyPr wrap="none" anchor="ctr"/>
          <a:lstStyle/>
          <a:p>
            <a:pPr algn="ctr">
              <a:defRPr/>
            </a:pPr>
            <a:r>
              <a:rPr lang="en-US" sz="1100" b="1">
                <a:solidFill>
                  <a:schemeClr val="bg1"/>
                </a:solidFill>
              </a:rPr>
              <a:t>Infrastructure</a:t>
            </a:r>
          </a:p>
          <a:p>
            <a:pPr algn="ctr">
              <a:defRPr/>
            </a:pPr>
            <a:r>
              <a:rPr lang="en-US" sz="1100">
                <a:solidFill>
                  <a:schemeClr val="bg1"/>
                </a:solidFill>
              </a:rPr>
              <a:t>(Physical capital)</a:t>
            </a:r>
          </a:p>
          <a:p>
            <a:pPr algn="ctr">
              <a:defRPr/>
            </a:pPr>
            <a:endParaRPr lang="en-US" sz="1100">
              <a:solidFill>
                <a:schemeClr val="bg1"/>
              </a:solidFill>
            </a:endParaRPr>
          </a:p>
        </p:txBody>
      </p:sp>
      <p:sp>
        <p:nvSpPr>
          <p:cNvPr id="16401" name="TextBox 16"/>
          <p:cNvSpPr txBox="1">
            <a:spLocks noChangeArrowheads="1"/>
          </p:cNvSpPr>
          <p:nvPr/>
        </p:nvSpPr>
        <p:spPr bwMode="auto">
          <a:xfrm>
            <a:off x="892175" y="6115050"/>
            <a:ext cx="1414463" cy="523875"/>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sz="1400" dirty="0" smtClean="0">
                <a:latin typeface="+mn-lt"/>
                <a:cs typeface="+mn-cs"/>
              </a:rPr>
              <a:t>Discover</a:t>
            </a:r>
            <a:endParaRPr lang="ru-RU" sz="1400" dirty="0" smtClean="0">
              <a:latin typeface="+mn-lt"/>
              <a:cs typeface="+mn-cs"/>
            </a:endParaRPr>
          </a:p>
          <a:p>
            <a:pPr eaLnBrk="1" hangingPunct="1">
              <a:defRPr/>
            </a:pPr>
            <a:r>
              <a:rPr lang="en-US" sz="1400" dirty="0" smtClean="0">
                <a:latin typeface="+mn-lt"/>
                <a:cs typeface="+mn-cs"/>
              </a:rPr>
              <a:t>ideas</a:t>
            </a:r>
          </a:p>
        </p:txBody>
      </p:sp>
      <p:sp>
        <p:nvSpPr>
          <p:cNvPr id="16402" name="TextBox 23"/>
          <p:cNvSpPr txBox="1">
            <a:spLocks noChangeArrowheads="1"/>
          </p:cNvSpPr>
          <p:nvPr/>
        </p:nvSpPr>
        <p:spPr bwMode="auto">
          <a:xfrm>
            <a:off x="2025650" y="6115050"/>
            <a:ext cx="1414463" cy="523875"/>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sz="1400" dirty="0" smtClean="0">
                <a:latin typeface="+mn-lt"/>
                <a:cs typeface="+mn-cs"/>
              </a:rPr>
              <a:t>Develop</a:t>
            </a:r>
          </a:p>
          <a:p>
            <a:pPr eaLnBrk="1" hangingPunct="1">
              <a:defRPr/>
            </a:pPr>
            <a:r>
              <a:rPr lang="en-US" sz="1400" dirty="0" smtClean="0">
                <a:latin typeface="+mn-lt"/>
                <a:cs typeface="+mn-cs"/>
              </a:rPr>
              <a:t>technologies</a:t>
            </a:r>
          </a:p>
        </p:txBody>
      </p:sp>
      <p:grpSp>
        <p:nvGrpSpPr>
          <p:cNvPr id="18451" name="Group 36"/>
          <p:cNvGrpSpPr>
            <a:grpSpLocks/>
          </p:cNvGrpSpPr>
          <p:nvPr/>
        </p:nvGrpSpPr>
        <p:grpSpPr bwMode="auto">
          <a:xfrm>
            <a:off x="3336925" y="6115050"/>
            <a:ext cx="5084763" cy="738188"/>
            <a:chOff x="3125152" y="6059869"/>
            <a:chExt cx="5083986" cy="737068"/>
          </a:xfrm>
        </p:grpSpPr>
        <p:sp>
          <p:nvSpPr>
            <p:cNvPr id="18452" name="TextBox 24"/>
            <p:cNvSpPr txBox="1">
              <a:spLocks noChangeArrowheads="1"/>
            </p:cNvSpPr>
            <p:nvPr/>
          </p:nvSpPr>
          <p:spPr bwMode="auto">
            <a:xfrm>
              <a:off x="3125152" y="6059869"/>
              <a:ext cx="1414247" cy="737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400"/>
                <a:t>Conceive</a:t>
              </a:r>
            </a:p>
            <a:p>
              <a:pPr eaLnBrk="1" hangingPunct="1"/>
              <a:r>
                <a:rPr lang="en-US" sz="1400"/>
                <a:t>products</a:t>
              </a:r>
            </a:p>
            <a:p>
              <a:pPr algn="ctr" eaLnBrk="1" hangingPunct="1"/>
              <a:endParaRPr lang="en-US" sz="1400"/>
            </a:p>
          </p:txBody>
        </p:sp>
        <p:sp>
          <p:nvSpPr>
            <p:cNvPr id="16405" name="TextBox 25"/>
            <p:cNvSpPr txBox="1">
              <a:spLocks noChangeArrowheads="1"/>
            </p:cNvSpPr>
            <p:nvPr/>
          </p:nvSpPr>
          <p:spPr bwMode="auto">
            <a:xfrm>
              <a:off x="4258454" y="6059869"/>
              <a:ext cx="1414247" cy="521496"/>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sz="1400" smtClean="0">
                  <a:latin typeface="+mn-lt"/>
                  <a:cs typeface="+mn-cs"/>
                </a:rPr>
                <a:t>Design</a:t>
              </a:r>
            </a:p>
            <a:p>
              <a:pPr eaLnBrk="1" hangingPunct="1">
                <a:defRPr/>
              </a:pPr>
              <a:r>
                <a:rPr lang="en-US" sz="1400" smtClean="0">
                  <a:latin typeface="+mn-lt"/>
                  <a:cs typeface="+mn-cs"/>
                </a:rPr>
                <a:t>products</a:t>
              </a:r>
            </a:p>
          </p:txBody>
        </p:sp>
        <p:sp>
          <p:nvSpPr>
            <p:cNvPr id="16406" name="TextBox 26"/>
            <p:cNvSpPr txBox="1">
              <a:spLocks noChangeArrowheads="1"/>
            </p:cNvSpPr>
            <p:nvPr/>
          </p:nvSpPr>
          <p:spPr bwMode="auto">
            <a:xfrm>
              <a:off x="5531434" y="6059869"/>
              <a:ext cx="1414247" cy="521496"/>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sz="1400" smtClean="0">
                  <a:latin typeface="+mn-lt"/>
                  <a:cs typeface="+mn-cs"/>
                </a:rPr>
                <a:t>Implement</a:t>
              </a:r>
            </a:p>
            <a:p>
              <a:pPr eaLnBrk="1" hangingPunct="1">
                <a:defRPr/>
              </a:pPr>
              <a:r>
                <a:rPr lang="en-US" sz="1400" smtClean="0">
                  <a:latin typeface="+mn-lt"/>
                  <a:cs typeface="+mn-cs"/>
                </a:rPr>
                <a:t>products</a:t>
              </a:r>
            </a:p>
          </p:txBody>
        </p:sp>
        <p:sp>
          <p:nvSpPr>
            <p:cNvPr id="16407" name="TextBox 27"/>
            <p:cNvSpPr txBox="1">
              <a:spLocks noChangeArrowheads="1"/>
            </p:cNvSpPr>
            <p:nvPr/>
          </p:nvSpPr>
          <p:spPr bwMode="auto">
            <a:xfrm>
              <a:off x="6794891" y="6059869"/>
              <a:ext cx="1414247" cy="521496"/>
            </a:xfrm>
            <a:prstGeom prst="rect">
              <a:avLst/>
            </a:prstGeom>
            <a:noFill/>
            <a:ln>
              <a:noFill/>
            </a:ln>
            <a:extLst/>
          </p:spPr>
          <p:txBody>
            <a:bodyPr>
              <a:spAutoFit/>
            </a:bodyPr>
            <a:lstStyle>
              <a:lvl1pPr eaLnBrk="0" hangingPunct="0">
                <a:defRPr>
                  <a:solidFill>
                    <a:schemeClr val="tx1"/>
                  </a:solidFill>
                  <a:latin typeface="Arial" charset="0"/>
                  <a:ea typeface="MS PGothic" pitchFamily="34" charset="-128"/>
                </a:defRPr>
              </a:lvl1pPr>
              <a:lvl2pPr marL="742950" indent="-285750" eaLnBrk="0" hangingPunct="0">
                <a:defRPr>
                  <a:solidFill>
                    <a:schemeClr val="tx1"/>
                  </a:solidFill>
                  <a:latin typeface="Arial" charset="0"/>
                  <a:ea typeface="MS PGothic" pitchFamily="34" charset="-128"/>
                </a:defRPr>
              </a:lvl2pPr>
              <a:lvl3pPr marL="1143000" indent="-228600" eaLnBrk="0" hangingPunct="0">
                <a:defRPr>
                  <a:solidFill>
                    <a:schemeClr val="tx1"/>
                  </a:solidFill>
                  <a:latin typeface="Arial" charset="0"/>
                  <a:ea typeface="MS PGothic" pitchFamily="34" charset="-128"/>
                </a:defRPr>
              </a:lvl3pPr>
              <a:lvl4pPr marL="1600200" indent="-228600" eaLnBrk="0" hangingPunct="0">
                <a:defRPr>
                  <a:solidFill>
                    <a:schemeClr val="tx1"/>
                  </a:solidFill>
                  <a:latin typeface="Arial" charset="0"/>
                  <a:ea typeface="MS PGothic" pitchFamily="34" charset="-128"/>
                </a:defRPr>
              </a:lvl4pPr>
              <a:lvl5pPr marL="2057400" indent="-228600" eaLnBrk="0" hangingPunct="0">
                <a:defRPr>
                  <a:solidFill>
                    <a:schemeClr val="tx1"/>
                  </a:solidFill>
                  <a:latin typeface="Arial" charset="0"/>
                  <a:ea typeface="MS PGothic" pitchFamily="34" charset="-128"/>
                </a:defRPr>
              </a:lvl5pPr>
              <a:lvl6pPr marL="2514600" indent="-228600" defTabSz="457200" eaLnBrk="0" fontAlgn="base" hangingPunct="0">
                <a:spcBef>
                  <a:spcPct val="0"/>
                </a:spcBef>
                <a:spcAft>
                  <a:spcPct val="0"/>
                </a:spcAft>
                <a:defRPr>
                  <a:solidFill>
                    <a:schemeClr val="tx1"/>
                  </a:solidFill>
                  <a:latin typeface="Arial" charset="0"/>
                  <a:ea typeface="MS PGothic" pitchFamily="34" charset="-128"/>
                </a:defRPr>
              </a:lvl6pPr>
              <a:lvl7pPr marL="2971800" indent="-228600" defTabSz="457200" eaLnBrk="0" fontAlgn="base" hangingPunct="0">
                <a:spcBef>
                  <a:spcPct val="0"/>
                </a:spcBef>
                <a:spcAft>
                  <a:spcPct val="0"/>
                </a:spcAft>
                <a:defRPr>
                  <a:solidFill>
                    <a:schemeClr val="tx1"/>
                  </a:solidFill>
                  <a:latin typeface="Arial" charset="0"/>
                  <a:ea typeface="MS PGothic" pitchFamily="34" charset="-128"/>
                </a:defRPr>
              </a:lvl7pPr>
              <a:lvl8pPr marL="3429000" indent="-228600" defTabSz="457200" eaLnBrk="0" fontAlgn="base" hangingPunct="0">
                <a:spcBef>
                  <a:spcPct val="0"/>
                </a:spcBef>
                <a:spcAft>
                  <a:spcPct val="0"/>
                </a:spcAft>
                <a:defRPr>
                  <a:solidFill>
                    <a:schemeClr val="tx1"/>
                  </a:solidFill>
                  <a:latin typeface="Arial" charset="0"/>
                  <a:ea typeface="MS PGothic" pitchFamily="34" charset="-128"/>
                </a:defRPr>
              </a:lvl8pPr>
              <a:lvl9pPr marL="3886200" indent="-228600" defTabSz="457200" eaLnBrk="0" fontAlgn="base" hangingPunct="0">
                <a:spcBef>
                  <a:spcPct val="0"/>
                </a:spcBef>
                <a:spcAft>
                  <a:spcPct val="0"/>
                </a:spcAft>
                <a:defRPr>
                  <a:solidFill>
                    <a:schemeClr val="tx1"/>
                  </a:solidFill>
                  <a:latin typeface="Arial" charset="0"/>
                  <a:ea typeface="MS PGothic" pitchFamily="34" charset="-128"/>
                </a:defRPr>
              </a:lvl9pPr>
            </a:lstStyle>
            <a:p>
              <a:pPr eaLnBrk="1" hangingPunct="1">
                <a:defRPr/>
              </a:pPr>
              <a:r>
                <a:rPr lang="en-US" sz="1400" smtClean="0">
                  <a:latin typeface="+mn-lt"/>
                  <a:cs typeface="+mn-cs"/>
                </a:rPr>
                <a:t>Operate </a:t>
              </a:r>
            </a:p>
            <a:p>
              <a:pPr eaLnBrk="1" hangingPunct="1">
                <a:defRPr/>
              </a:pPr>
              <a:r>
                <a:rPr lang="en-US" sz="1400" smtClean="0">
                  <a:latin typeface="+mn-lt"/>
                  <a:cs typeface="+mn-cs"/>
                </a:rPr>
                <a:t>products</a:t>
              </a:r>
            </a:p>
          </p:txBody>
        </p:sp>
      </p:grpSp>
    </p:spTree>
    <p:extLst>
      <p:ext uri="{BB962C8B-B14F-4D97-AF65-F5344CB8AC3E}">
        <p14:creationId xmlns:p14="http://schemas.microsoft.com/office/powerpoint/2010/main" val="274136394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Прямоугольник 23"/>
          <p:cNvSpPr/>
          <p:nvPr/>
        </p:nvSpPr>
        <p:spPr>
          <a:xfrm>
            <a:off x="3019425" y="3959225"/>
            <a:ext cx="2660650" cy="184467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25" name="Прямоугольник 24"/>
          <p:cNvSpPr/>
          <p:nvPr/>
        </p:nvSpPr>
        <p:spPr>
          <a:xfrm>
            <a:off x="5832475" y="3959225"/>
            <a:ext cx="2660650" cy="184467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26" name="Прямоугольник 25"/>
          <p:cNvSpPr/>
          <p:nvPr/>
        </p:nvSpPr>
        <p:spPr>
          <a:xfrm>
            <a:off x="527050" y="3959225"/>
            <a:ext cx="2301875" cy="1844675"/>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34820" name="Прямоугольник 6"/>
          <p:cNvSpPr>
            <a:spLocks noChangeArrowheads="1"/>
          </p:cNvSpPr>
          <p:nvPr/>
        </p:nvSpPr>
        <p:spPr bwMode="auto">
          <a:xfrm>
            <a:off x="711200" y="3779838"/>
            <a:ext cx="1838325" cy="198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432000" rIns="108000"/>
          <a:lstStyle/>
          <a:p>
            <a:r>
              <a:rPr lang="en-US" sz="1400"/>
              <a:t>Proposals were reviewed by 70 internationally recognized experts</a:t>
            </a:r>
            <a:endParaRPr lang="ru-RU" sz="1400"/>
          </a:p>
          <a:p>
            <a:endParaRPr lang="ru-RU" sz="1400"/>
          </a:p>
        </p:txBody>
      </p:sp>
      <p:sp>
        <p:nvSpPr>
          <p:cNvPr id="34821" name="Прямоугольник 7"/>
          <p:cNvSpPr>
            <a:spLocks noChangeArrowheads="1"/>
          </p:cNvSpPr>
          <p:nvPr/>
        </p:nvSpPr>
        <p:spPr bwMode="auto">
          <a:xfrm>
            <a:off x="3203575" y="3779838"/>
            <a:ext cx="2276475"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432000" rIns="108000"/>
          <a:lstStyle/>
          <a:p>
            <a:r>
              <a:rPr lang="en-US" sz="1400"/>
              <a:t>Full proposals were due on June 1, 2012 and resulted in recommendations for funding and negotiations of contracts</a:t>
            </a:r>
            <a:endParaRPr lang="ru-RU" sz="1400"/>
          </a:p>
        </p:txBody>
      </p:sp>
      <p:sp>
        <p:nvSpPr>
          <p:cNvPr id="34822" name="Прямоугольник 8"/>
          <p:cNvSpPr>
            <a:spLocks noChangeArrowheads="1"/>
          </p:cNvSpPr>
          <p:nvPr/>
        </p:nvSpPr>
        <p:spPr bwMode="auto">
          <a:xfrm>
            <a:off x="5905500" y="3779838"/>
            <a:ext cx="2501900" cy="167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44000" tIns="432000" rIns="108000"/>
          <a:lstStyle/>
          <a:p>
            <a:r>
              <a:rPr lang="en-US" sz="1400"/>
              <a:t>As agreements are reached, the names of 3 winners will be announced</a:t>
            </a:r>
            <a:endParaRPr lang="ru-RU" sz="1400"/>
          </a:p>
          <a:p>
            <a:endParaRPr lang="ru-RU" sz="1600"/>
          </a:p>
        </p:txBody>
      </p:sp>
      <p:sp>
        <p:nvSpPr>
          <p:cNvPr id="34823" name="Title 1"/>
          <p:cNvSpPr txBox="1">
            <a:spLocks/>
          </p:cNvSpPr>
          <p:nvPr/>
        </p:nvSpPr>
        <p:spPr bwMode="auto">
          <a:xfrm>
            <a:off x="611188" y="738188"/>
            <a:ext cx="82438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r>
              <a:rPr lang="en-US" sz="1600" b="1"/>
              <a:t>CENTERS FOR RESEARCH, INOVATION AND EDUCATION 1 ST ROUND</a:t>
            </a:r>
            <a:endParaRPr lang="en-US" sz="1600" b="1">
              <a:cs typeface="Arial" charset="0"/>
            </a:endParaRPr>
          </a:p>
        </p:txBody>
      </p:sp>
      <p:pic>
        <p:nvPicPr>
          <p:cNvPr id="34824" name="Picture 3" descr="C:\Documents and Settings\Таня.USERCOMP\Рабочий стол\choice\Skolkovo\pres_kst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4150" y="1831975"/>
            <a:ext cx="8890000" cy="2417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5" name="TextBox 16"/>
          <p:cNvSpPr txBox="1">
            <a:spLocks noChangeArrowheads="1"/>
          </p:cNvSpPr>
          <p:nvPr/>
        </p:nvSpPr>
        <p:spPr bwMode="auto">
          <a:xfrm>
            <a:off x="661988" y="2444750"/>
            <a:ext cx="23018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600" b="1"/>
              <a:t>129 teams from 350 universities submitted white papers</a:t>
            </a:r>
            <a:endParaRPr lang="ru-RU" sz="1600" b="1"/>
          </a:p>
        </p:txBody>
      </p:sp>
      <p:sp>
        <p:nvSpPr>
          <p:cNvPr id="34826" name="TextBox 19"/>
          <p:cNvSpPr txBox="1">
            <a:spLocks noChangeArrowheads="1"/>
          </p:cNvSpPr>
          <p:nvPr/>
        </p:nvSpPr>
        <p:spPr bwMode="auto">
          <a:xfrm>
            <a:off x="3495675" y="2444750"/>
            <a:ext cx="2301875" cy="1077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600" b="1"/>
              <a:t>13 outstanding research proposals were selected  as finalists</a:t>
            </a:r>
            <a:endParaRPr lang="ru-RU" sz="1600" b="1"/>
          </a:p>
        </p:txBody>
      </p:sp>
      <p:sp>
        <p:nvSpPr>
          <p:cNvPr id="34827" name="TextBox 20"/>
          <p:cNvSpPr txBox="1">
            <a:spLocks noChangeArrowheads="1"/>
          </p:cNvSpPr>
          <p:nvPr/>
        </p:nvSpPr>
        <p:spPr bwMode="auto">
          <a:xfrm>
            <a:off x="6116638" y="2444750"/>
            <a:ext cx="23034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600" b="1"/>
              <a:t>3 winners are being selected</a:t>
            </a:r>
            <a:endParaRPr lang="ru-RU" sz="1600" b="1"/>
          </a:p>
        </p:txBody>
      </p:sp>
      <p:sp>
        <p:nvSpPr>
          <p:cNvPr id="27" name="Прямоугольник 26"/>
          <p:cNvSpPr/>
          <p:nvPr/>
        </p:nvSpPr>
        <p:spPr>
          <a:xfrm>
            <a:off x="465138" y="1862138"/>
            <a:ext cx="2384425" cy="276225"/>
          </a:xfrm>
          <a:prstGeom prst="rect">
            <a:avLst/>
          </a:prstGeom>
          <a:solidFill>
            <a:srgbClr val="EBEDA5"/>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34829" name="TextBox 27"/>
          <p:cNvSpPr txBox="1">
            <a:spLocks noChangeArrowheads="1"/>
          </p:cNvSpPr>
          <p:nvPr/>
        </p:nvSpPr>
        <p:spPr bwMode="auto">
          <a:xfrm>
            <a:off x="1130300" y="1862138"/>
            <a:ext cx="1419225" cy="274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200" b="1"/>
              <a:t>MARCH</a:t>
            </a:r>
            <a:r>
              <a:rPr lang="ru-RU" sz="1200" b="1"/>
              <a:t> 2012</a:t>
            </a:r>
          </a:p>
        </p:txBody>
      </p:sp>
      <p:sp>
        <p:nvSpPr>
          <p:cNvPr id="38" name="Прямоугольник 37"/>
          <p:cNvSpPr/>
          <p:nvPr/>
        </p:nvSpPr>
        <p:spPr>
          <a:xfrm>
            <a:off x="2913063" y="1862138"/>
            <a:ext cx="2682875" cy="276225"/>
          </a:xfrm>
          <a:prstGeom prst="rect">
            <a:avLst/>
          </a:prstGeom>
          <a:solidFill>
            <a:srgbClr val="E0E474"/>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39" name="Прямоугольник 38"/>
          <p:cNvSpPr/>
          <p:nvPr/>
        </p:nvSpPr>
        <p:spPr>
          <a:xfrm>
            <a:off x="5665788" y="1862138"/>
            <a:ext cx="2684462" cy="276225"/>
          </a:xfrm>
          <a:prstGeom prst="rect">
            <a:avLst/>
          </a:prstGeom>
          <a:solidFill>
            <a:srgbClr val="CFD62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ru-RU"/>
          </a:p>
        </p:txBody>
      </p:sp>
      <p:sp>
        <p:nvSpPr>
          <p:cNvPr id="34832" name="TextBox 39"/>
          <p:cNvSpPr txBox="1">
            <a:spLocks noChangeArrowheads="1"/>
          </p:cNvSpPr>
          <p:nvPr/>
        </p:nvSpPr>
        <p:spPr bwMode="auto">
          <a:xfrm>
            <a:off x="3768725" y="1862138"/>
            <a:ext cx="971550"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200" b="1"/>
              <a:t>MAY</a:t>
            </a:r>
            <a:r>
              <a:rPr lang="ru-RU" sz="1200" b="1"/>
              <a:t> 2012</a:t>
            </a:r>
          </a:p>
        </p:txBody>
      </p:sp>
      <p:sp>
        <p:nvSpPr>
          <p:cNvPr id="34833" name="TextBox 40"/>
          <p:cNvSpPr txBox="1">
            <a:spLocks noChangeArrowheads="1"/>
          </p:cNvSpPr>
          <p:nvPr/>
        </p:nvSpPr>
        <p:spPr bwMode="auto">
          <a:xfrm>
            <a:off x="6475413" y="1862138"/>
            <a:ext cx="106521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sz="2400">
                <a:solidFill>
                  <a:schemeClr val="tx1"/>
                </a:solidFill>
                <a:latin typeface="Arial" charset="0"/>
                <a:ea typeface="MS PGothic" charset="0"/>
                <a:cs typeface="MS PGothic" charset="0"/>
              </a:defRPr>
            </a:lvl1pPr>
            <a:lvl2pPr marL="742950" indent="-285750" eaLnBrk="0" hangingPunct="0">
              <a:defRPr sz="2400">
                <a:solidFill>
                  <a:schemeClr val="tx1"/>
                </a:solidFill>
                <a:latin typeface="Arial" charset="0"/>
                <a:ea typeface="MS PGothic" charset="0"/>
                <a:cs typeface="MS PGothic" charset="0"/>
              </a:defRPr>
            </a:lvl2pPr>
            <a:lvl3pPr marL="1143000" indent="-228600" eaLnBrk="0" hangingPunct="0">
              <a:defRPr sz="2400">
                <a:solidFill>
                  <a:schemeClr val="tx1"/>
                </a:solidFill>
                <a:latin typeface="Arial" charset="0"/>
                <a:ea typeface="MS PGothic" charset="0"/>
                <a:cs typeface="MS PGothic" charset="0"/>
              </a:defRPr>
            </a:lvl3pPr>
            <a:lvl4pPr marL="1600200" indent="-228600" eaLnBrk="0" hangingPunct="0">
              <a:defRPr sz="2400">
                <a:solidFill>
                  <a:schemeClr val="tx1"/>
                </a:solidFill>
                <a:latin typeface="Arial" charset="0"/>
                <a:ea typeface="MS PGothic" charset="0"/>
                <a:cs typeface="MS PGothic" charset="0"/>
              </a:defRPr>
            </a:lvl4pPr>
            <a:lvl5pPr marL="2057400" indent="-228600" eaLnBrk="0" hangingPunct="0">
              <a:defRPr sz="2400">
                <a:solidFill>
                  <a:schemeClr val="tx1"/>
                </a:solidFill>
                <a:latin typeface="Arial"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Arial"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Arial"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Arial"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Arial" charset="0"/>
                <a:ea typeface="MS PGothic" charset="0"/>
                <a:cs typeface="MS PGothic" charset="0"/>
              </a:defRPr>
            </a:lvl9pPr>
          </a:lstStyle>
          <a:p>
            <a:pPr eaLnBrk="1" hangingPunct="1"/>
            <a:r>
              <a:rPr lang="en-US" sz="1200" b="1"/>
              <a:t>JUNE</a:t>
            </a:r>
            <a:r>
              <a:rPr lang="ru-RU" sz="1200" b="1"/>
              <a:t> 2012</a:t>
            </a:r>
          </a:p>
        </p:txBody>
      </p:sp>
    </p:spTree>
    <p:extLst>
      <p:ext uri="{BB962C8B-B14F-4D97-AF65-F5344CB8AC3E}">
        <p14:creationId xmlns:p14="http://schemas.microsoft.com/office/powerpoint/2010/main" val="929254206"/>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The first three CREIs </a:t>
            </a:r>
          </a:p>
        </p:txBody>
      </p:sp>
      <p:sp>
        <p:nvSpPr>
          <p:cNvPr id="3" name="Content Placeholder 2"/>
          <p:cNvSpPr>
            <a:spLocks noGrp="1"/>
          </p:cNvSpPr>
          <p:nvPr>
            <p:ph idx="1"/>
          </p:nvPr>
        </p:nvSpPr>
        <p:spPr/>
        <p:txBody>
          <a:bodyPr/>
          <a:lstStyle/>
          <a:p>
            <a:pPr marL="0" indent="0">
              <a:buNone/>
            </a:pPr>
            <a:r>
              <a:rPr lang="en-US" b="1" dirty="0" smtClean="0"/>
              <a:t>1</a:t>
            </a:r>
            <a:r>
              <a:rPr lang="en-US" b="1" dirty="0"/>
              <a:t>. Infectious Disease and RNA Therapeutics</a:t>
            </a:r>
            <a:r>
              <a:rPr lang="en-US" dirty="0"/>
              <a:t>, </a:t>
            </a:r>
            <a:r>
              <a:rPr lang="en-US" sz="2000" dirty="0"/>
              <a:t>proposed by leading partners from the Massachusetts Institute of Technology (MIT), USA and </a:t>
            </a:r>
            <a:r>
              <a:rPr lang="en-US" sz="2000" dirty="0" err="1"/>
              <a:t>Lomonosov</a:t>
            </a:r>
            <a:r>
              <a:rPr lang="en-US" sz="2000" dirty="0"/>
              <a:t> Moscow State University (MSU), Russia, with participation from University of Texas Southwestern (UTS), USA</a:t>
            </a:r>
          </a:p>
          <a:p>
            <a:pPr marL="0" indent="0">
              <a:buNone/>
            </a:pPr>
            <a:r>
              <a:rPr lang="en-US" b="1" dirty="0"/>
              <a:t>2. Stem Cell Research</a:t>
            </a:r>
            <a:r>
              <a:rPr lang="en-US" dirty="0"/>
              <a:t>, </a:t>
            </a:r>
            <a:r>
              <a:rPr lang="en-US" sz="2000" dirty="0"/>
              <a:t>proposed by leading partners from University Medical Centre Groningen, Netherlands and </a:t>
            </a:r>
            <a:r>
              <a:rPr lang="en-US" sz="2000" dirty="0" err="1"/>
              <a:t>Vavilov</a:t>
            </a:r>
            <a:r>
              <a:rPr lang="en-US" sz="2000" dirty="0"/>
              <a:t> Institute of General Genetics, Russia</a:t>
            </a:r>
          </a:p>
          <a:p>
            <a:pPr marL="0" indent="0">
              <a:buNone/>
            </a:pPr>
            <a:r>
              <a:rPr lang="en-US" b="1" dirty="0"/>
              <a:t>3. Electro-Chemical Energy Storage</a:t>
            </a:r>
            <a:r>
              <a:rPr lang="en-US" dirty="0"/>
              <a:t>, </a:t>
            </a:r>
            <a:r>
              <a:rPr lang="en-US" sz="2000" dirty="0"/>
              <a:t>proposed by leading partners from the Massachusetts Institute of Technology, USA and </a:t>
            </a:r>
            <a:r>
              <a:rPr lang="en-US" sz="2000" dirty="0" err="1"/>
              <a:t>Lomonosov</a:t>
            </a:r>
            <a:r>
              <a:rPr lang="en-US" sz="2000" dirty="0"/>
              <a:t> Moscow State University (MSU), Russia</a:t>
            </a:r>
            <a:endParaRPr lang="en-US" sz="2000" dirty="0"/>
          </a:p>
        </p:txBody>
      </p:sp>
      <p:sp>
        <p:nvSpPr>
          <p:cNvPr id="4" name="Slide Number Placeholder 3"/>
          <p:cNvSpPr>
            <a:spLocks noGrp="1"/>
          </p:cNvSpPr>
          <p:nvPr>
            <p:ph type="sldNum" sz="quarter" idx="10"/>
          </p:nvPr>
        </p:nvSpPr>
        <p:spPr/>
        <p:txBody>
          <a:bodyPr/>
          <a:lstStyle/>
          <a:p>
            <a:r>
              <a:rPr lang="en-US" smtClean="0"/>
              <a:t>April, 2012  |   Page </a:t>
            </a:r>
            <a:fld id="{6A590EEC-01EB-4FB0-B5C8-FCF003998A37}" type="slidenum">
              <a:rPr lang="en-US" smtClean="0"/>
              <a:pPr/>
              <a:t>6</a:t>
            </a:fld>
            <a:endParaRPr lang="en-US" dirty="0"/>
          </a:p>
        </p:txBody>
      </p:sp>
    </p:spTree>
    <p:extLst>
      <p:ext uri="{BB962C8B-B14F-4D97-AF65-F5344CB8AC3E}">
        <p14:creationId xmlns:p14="http://schemas.microsoft.com/office/powerpoint/2010/main" val="27645869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36562"/>
            <a:ext cx="8001000" cy="706438"/>
          </a:xfrm>
        </p:spPr>
        <p:txBody>
          <a:bodyPr/>
          <a:lstStyle/>
          <a:p>
            <a:r>
              <a:rPr lang="en-US" dirty="0" smtClean="0"/>
              <a:t>New Faculty at Skolkovo Tech</a:t>
            </a:r>
            <a:endParaRPr lang="en-US" dirty="0"/>
          </a:p>
        </p:txBody>
      </p:sp>
      <p:sp>
        <p:nvSpPr>
          <p:cNvPr id="3" name="Content Placeholder 2"/>
          <p:cNvSpPr>
            <a:spLocks noGrp="1"/>
          </p:cNvSpPr>
          <p:nvPr>
            <p:ph idx="1"/>
          </p:nvPr>
        </p:nvSpPr>
        <p:spPr>
          <a:xfrm>
            <a:off x="381000" y="1219200"/>
            <a:ext cx="7924800" cy="4724400"/>
          </a:xfrm>
        </p:spPr>
        <p:txBody>
          <a:bodyPr/>
          <a:lstStyle/>
          <a:p>
            <a:r>
              <a:rPr lang="en-US" dirty="0" smtClean="0"/>
              <a:t>Alessandro </a:t>
            </a:r>
            <a:r>
              <a:rPr lang="en-US" dirty="0" err="1" smtClean="0"/>
              <a:t>Aliakbargolkar</a:t>
            </a:r>
            <a:r>
              <a:rPr lang="en-US" dirty="0" smtClean="0"/>
              <a:t> (Space</a:t>
            </a:r>
            <a:r>
              <a:rPr lang="en-US" dirty="0" smtClean="0"/>
              <a:t>) received his PhD from MIT and he </a:t>
            </a:r>
            <a:r>
              <a:rPr lang="en-US" dirty="0" smtClean="0"/>
              <a:t>focuses </a:t>
            </a:r>
            <a:r>
              <a:rPr lang="en-US" dirty="0"/>
              <a:t>on the development of systems engineering tools and methodologies for architecting large engineering systems, including applications for robotic space exploration, human spaceflight, satellite systems and energy infrastructures. </a:t>
            </a:r>
            <a:endParaRPr lang="en-US" dirty="0" smtClean="0"/>
          </a:p>
          <a:p>
            <a:r>
              <a:rPr lang="en-US" dirty="0" smtClean="0"/>
              <a:t>Victor </a:t>
            </a:r>
            <a:r>
              <a:rPr lang="en-US" dirty="0" err="1" smtClean="0"/>
              <a:t>Lempitsky</a:t>
            </a:r>
            <a:r>
              <a:rPr lang="en-US" dirty="0" smtClean="0"/>
              <a:t> (IT/Software</a:t>
            </a:r>
            <a:r>
              <a:rPr lang="en-US" dirty="0"/>
              <a:t>) Victor received his PhD from Moscow State and has worked as a researcher in various locations including </a:t>
            </a:r>
            <a:r>
              <a:rPr lang="en-US" dirty="0" err="1"/>
              <a:t>Yandex</a:t>
            </a:r>
            <a:r>
              <a:rPr lang="en-US" dirty="0"/>
              <a:t>, the University of Oxford, and at Microsoft Research Cambridge. His interests are in computer vision, visual recognition, and biomedical image analysis</a:t>
            </a:r>
            <a:r>
              <a:rPr lang="en-US" dirty="0" smtClean="0"/>
              <a:t>.</a:t>
            </a:r>
            <a:endParaRPr lang="en-US" dirty="0" smtClean="0"/>
          </a:p>
          <a:p>
            <a:endParaRPr lang="en-US" dirty="0" smtClean="0"/>
          </a:p>
          <a:p>
            <a:pPr marL="0" indent="0">
              <a:buNone/>
            </a:pPr>
            <a:endParaRPr lang="en-US" dirty="0" smtClean="0"/>
          </a:p>
          <a:p>
            <a:endParaRPr lang="en-US" dirty="0"/>
          </a:p>
        </p:txBody>
      </p:sp>
    </p:spTree>
    <p:extLst>
      <p:ext uri="{BB962C8B-B14F-4D97-AF65-F5344CB8AC3E}">
        <p14:creationId xmlns:p14="http://schemas.microsoft.com/office/powerpoint/2010/main" val="3294706637"/>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36562"/>
            <a:ext cx="8001000" cy="706438"/>
          </a:xfrm>
        </p:spPr>
        <p:txBody>
          <a:bodyPr/>
          <a:lstStyle/>
          <a:p>
            <a:r>
              <a:rPr lang="en-US" dirty="0" smtClean="0"/>
              <a:t>New Faculty at Skolkovo Tech</a:t>
            </a:r>
            <a:endParaRPr lang="en-US" dirty="0"/>
          </a:p>
        </p:txBody>
      </p:sp>
      <p:sp>
        <p:nvSpPr>
          <p:cNvPr id="3" name="Content Placeholder 2"/>
          <p:cNvSpPr>
            <a:spLocks noGrp="1"/>
          </p:cNvSpPr>
          <p:nvPr>
            <p:ph idx="1"/>
          </p:nvPr>
        </p:nvSpPr>
        <p:spPr>
          <a:xfrm>
            <a:off x="381000" y="1219200"/>
            <a:ext cx="7924800" cy="4724400"/>
          </a:xfrm>
        </p:spPr>
        <p:txBody>
          <a:bodyPr/>
          <a:lstStyle/>
          <a:p>
            <a:pPr marL="0" indent="0">
              <a:buNone/>
            </a:pPr>
            <a:endParaRPr lang="en-US" dirty="0" smtClean="0"/>
          </a:p>
          <a:p>
            <a:r>
              <a:rPr lang="en-US" dirty="0" smtClean="0"/>
              <a:t>Julia </a:t>
            </a:r>
            <a:r>
              <a:rPr lang="en-US" dirty="0" err="1" smtClean="0"/>
              <a:t>Stoyanovich</a:t>
            </a:r>
            <a:r>
              <a:rPr lang="en-US" dirty="0" smtClean="0"/>
              <a:t> (IT/Software</a:t>
            </a:r>
            <a:r>
              <a:rPr lang="en-US" dirty="0" smtClean="0"/>
              <a:t>) received her PhD from Columbia University and focuses on </a:t>
            </a:r>
            <a:r>
              <a:rPr lang="en-US" dirty="0" smtClean="0"/>
              <a:t>data </a:t>
            </a:r>
            <a:r>
              <a:rPr lang="en-US" dirty="0"/>
              <a:t>and knowledge </a:t>
            </a:r>
            <a:r>
              <a:rPr lang="en-US" dirty="0" smtClean="0"/>
              <a:t>management, developing </a:t>
            </a:r>
            <a:r>
              <a:rPr lang="en-US" dirty="0"/>
              <a:t>novel information discovery approaches, with the goal of helping the user identify relevant information, and ultimately transform that information into knowledge.</a:t>
            </a:r>
            <a:endParaRPr lang="en-US" dirty="0"/>
          </a:p>
          <a:p>
            <a:r>
              <a:rPr lang="en-US" dirty="0" smtClean="0"/>
              <a:t>Yuri </a:t>
            </a:r>
            <a:r>
              <a:rPr lang="en-US" dirty="0" err="1" smtClean="0"/>
              <a:t>Shprits</a:t>
            </a:r>
            <a:r>
              <a:rPr lang="en-US" dirty="0" smtClean="0"/>
              <a:t> </a:t>
            </a:r>
            <a:r>
              <a:rPr lang="en-US" dirty="0" smtClean="0"/>
              <a:t>(</a:t>
            </a:r>
            <a:r>
              <a:rPr lang="en-US" dirty="0" smtClean="0"/>
              <a:t>Space</a:t>
            </a:r>
            <a:r>
              <a:rPr lang="en-US" dirty="0" smtClean="0"/>
              <a:t>) </a:t>
            </a:r>
            <a:r>
              <a:rPr lang="en-US" dirty="0" smtClean="0"/>
              <a:t>received his PhD from UCLA, he studies </a:t>
            </a:r>
            <a:r>
              <a:rPr lang="en-US" dirty="0"/>
              <a:t>the dynamics of the energetic particle populations, which are harmful to satellites and humans in the near-Earth space environment. In particular, he focuses on understanding, predicting, and mitigating space hazards. </a:t>
            </a:r>
            <a:endParaRPr lang="en-US" dirty="0" smtClean="0"/>
          </a:p>
          <a:p>
            <a:endParaRPr lang="en-US" dirty="0" smtClean="0"/>
          </a:p>
          <a:p>
            <a:endParaRPr lang="en-US" dirty="0"/>
          </a:p>
        </p:txBody>
      </p:sp>
    </p:spTree>
    <p:extLst>
      <p:ext uri="{BB962C8B-B14F-4D97-AF65-F5344CB8AC3E}">
        <p14:creationId xmlns:p14="http://schemas.microsoft.com/office/powerpoint/2010/main" val="115797868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Faculty Fellows at Skolkovo Tech</a:t>
            </a:r>
            <a:endParaRPr lang="en-US" dirty="0"/>
          </a:p>
        </p:txBody>
      </p:sp>
      <p:sp>
        <p:nvSpPr>
          <p:cNvPr id="3" name="Content Placeholder 2"/>
          <p:cNvSpPr>
            <a:spLocks noGrp="1"/>
          </p:cNvSpPr>
          <p:nvPr>
            <p:ph idx="1"/>
          </p:nvPr>
        </p:nvSpPr>
        <p:spPr/>
        <p:txBody>
          <a:bodyPr/>
          <a:lstStyle/>
          <a:p>
            <a:r>
              <a:rPr lang="en-US" b="1" dirty="0" err="1"/>
              <a:t>Vadim</a:t>
            </a:r>
            <a:r>
              <a:rPr lang="en-US" b="1" dirty="0"/>
              <a:t> </a:t>
            </a:r>
            <a:r>
              <a:rPr lang="en-US" b="1" dirty="0" err="1" smtClean="0"/>
              <a:t>Gladyshev</a:t>
            </a:r>
            <a:r>
              <a:rPr lang="en-US" dirty="0"/>
              <a:t> </a:t>
            </a:r>
            <a:r>
              <a:rPr lang="en-US" dirty="0" smtClean="0"/>
              <a:t>Professor </a:t>
            </a:r>
            <a:r>
              <a:rPr lang="en-US" dirty="0"/>
              <a:t>of Medicine, Genetics Division, Department of Medicine, Brigham and Women’s Hospital, Harvard Medical School; Director, Center for Redox Medicine; Associate Member, Broad Institute; Full Member, Dana Farber Cancer </a:t>
            </a:r>
            <a:r>
              <a:rPr lang="en-US" dirty="0" smtClean="0"/>
              <a:t>Center</a:t>
            </a:r>
            <a:r>
              <a:rPr lang="en-US" dirty="0"/>
              <a:t/>
            </a:r>
            <a:br>
              <a:rPr lang="en-US" dirty="0"/>
            </a:br>
            <a:endParaRPr lang="en-US" dirty="0" smtClean="0"/>
          </a:p>
          <a:p>
            <a:r>
              <a:rPr lang="en-US" b="1" dirty="0" err="1" smtClean="0"/>
              <a:t>Zinetula</a:t>
            </a:r>
            <a:r>
              <a:rPr lang="en-US" b="1" dirty="0" smtClean="0"/>
              <a:t> </a:t>
            </a:r>
            <a:r>
              <a:rPr lang="en-US" b="1" dirty="0"/>
              <a:t>Z. </a:t>
            </a:r>
            <a:r>
              <a:rPr lang="en-US" b="1" dirty="0" err="1" smtClean="0"/>
              <a:t>Insepov</a:t>
            </a:r>
            <a:r>
              <a:rPr lang="en-US" dirty="0"/>
              <a:t> </a:t>
            </a:r>
            <a:r>
              <a:rPr lang="en-US" dirty="0" smtClean="0"/>
              <a:t>Computational </a:t>
            </a:r>
            <a:r>
              <a:rPr lang="en-US" dirty="0"/>
              <a:t>Materials Scientist, Mathematics &amp; Computer Science Division, Argonne National Laboratory; Adjust Professor, School of Nuclear Engineering, Purdue University</a:t>
            </a:r>
          </a:p>
          <a:p>
            <a:pPr marL="0" indent="0">
              <a:buNone/>
            </a:pPr>
            <a:r>
              <a:rPr lang="en-US" dirty="0"/>
              <a:t/>
            </a:r>
            <a:br>
              <a:rPr lang="en-US" dirty="0"/>
            </a:br>
            <a:r>
              <a:rPr lang="en-US" dirty="0"/>
              <a:t/>
            </a:r>
            <a:br>
              <a:rPr lang="en-US" dirty="0"/>
            </a:br>
            <a:endParaRPr lang="en-US" dirty="0"/>
          </a:p>
        </p:txBody>
      </p:sp>
      <p:sp>
        <p:nvSpPr>
          <p:cNvPr id="4" name="Slide Number Placeholder 3"/>
          <p:cNvSpPr>
            <a:spLocks noGrp="1"/>
          </p:cNvSpPr>
          <p:nvPr>
            <p:ph type="sldNum" sz="quarter" idx="10"/>
          </p:nvPr>
        </p:nvSpPr>
        <p:spPr/>
        <p:txBody>
          <a:bodyPr/>
          <a:lstStyle/>
          <a:p>
            <a:endParaRPr lang="en-US" dirty="0"/>
          </a:p>
        </p:txBody>
      </p:sp>
    </p:spTree>
    <p:extLst>
      <p:ext uri="{BB962C8B-B14F-4D97-AF65-F5344CB8AC3E}">
        <p14:creationId xmlns:p14="http://schemas.microsoft.com/office/powerpoint/2010/main" val="2137129447"/>
      </p:ext>
    </p:extLst>
  </p:cSld>
  <p:clrMapOvr>
    <a:masterClrMapping/>
  </p:clrMapOvr>
  <p:timing>
    <p:tnLst>
      <p:par>
        <p:cTn xmlns:p14="http://schemas.microsoft.com/office/powerpoint/2010/main" id="1" dur="indefinite" restart="never" nodeType="tmRoot"/>
      </p:par>
    </p:tnLst>
  </p:timing>
</p:sld>
</file>

<file path=ppt/theme/theme1.xml><?xml version="1.0" encoding="utf-8"?>
<a:theme xmlns:a="http://schemas.openxmlformats.org/drawingml/2006/main" name="sktech-mit-reporting-template">
  <a:themeElements>
    <a:clrScheme name="">
      <a:dk1>
        <a:srgbClr val="000000"/>
      </a:dk1>
      <a:lt1>
        <a:srgbClr val="FFFFFF"/>
      </a:lt1>
      <a:dk2>
        <a:srgbClr val="000000"/>
      </a:dk2>
      <a:lt2>
        <a:srgbClr val="333333"/>
      </a:lt2>
      <a:accent1>
        <a:srgbClr val="DDDDDD"/>
      </a:accent1>
      <a:accent2>
        <a:srgbClr val="993333"/>
      </a:accent2>
      <a:accent3>
        <a:srgbClr val="FFFFFF"/>
      </a:accent3>
      <a:accent4>
        <a:srgbClr val="000000"/>
      </a:accent4>
      <a:accent5>
        <a:srgbClr val="EBEBEB"/>
      </a:accent5>
      <a:accent6>
        <a:srgbClr val="8A2D2D"/>
      </a:accent6>
      <a:hlink>
        <a:srgbClr val="4D4D4D"/>
      </a:hlink>
      <a:folHlink>
        <a:srgbClr val="EAEAEA"/>
      </a:folHlink>
    </a:clrScheme>
    <a:fontScheme name="Blank Presentation">
      <a:majorFont>
        <a:latin typeface="Arial"/>
        <a:ea typeface="ＭＳ Ｐゴシック"/>
        <a:cs typeface=""/>
      </a:majorFont>
      <a:minorFont>
        <a:latin typeface="Times New Roman"/>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chemeClr val="tx1"/>
            </a:solidFill>
            <a:effectLst/>
            <a:latin typeface="Times" charset="0"/>
            <a:ea typeface="ＭＳ Ｐゴシック"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18700</TotalTime>
  <Words>651</Words>
  <Application>Microsoft Macintosh PowerPoint</Application>
  <PresentationFormat>On-screen Show (4:3)</PresentationFormat>
  <Paragraphs>86</Paragraphs>
  <Slides>10</Slides>
  <Notes>1</Notes>
  <HiddenSlides>0</HiddenSlides>
  <MMClips>0</MMClips>
  <ScaleCrop>false</ScaleCrop>
  <HeadingPairs>
    <vt:vector size="4" baseType="variant">
      <vt:variant>
        <vt:lpstr>Theme</vt:lpstr>
      </vt:variant>
      <vt:variant>
        <vt:i4>2</vt:i4>
      </vt:variant>
      <vt:variant>
        <vt:lpstr>Slide Titles</vt:lpstr>
      </vt:variant>
      <vt:variant>
        <vt:i4>10</vt:i4>
      </vt:variant>
    </vt:vector>
  </HeadingPairs>
  <TitlesOfParts>
    <vt:vector size="12" baseType="lpstr">
      <vt:lpstr>sktech-mit-reporting-template</vt:lpstr>
      <vt:lpstr>Custom Design</vt:lpstr>
      <vt:lpstr>PowerPoint Presentation</vt:lpstr>
      <vt:lpstr>PowerPoint Presentation</vt:lpstr>
      <vt:lpstr>PowerPoint Presentation</vt:lpstr>
      <vt:lpstr>PowerPoint Presentation</vt:lpstr>
      <vt:lpstr>PowerPoint Presentation</vt:lpstr>
      <vt:lpstr>The first three CREIs </vt:lpstr>
      <vt:lpstr>New Faculty at Skolkovo Tech</vt:lpstr>
      <vt:lpstr>New Faculty at Skolkovo Tech</vt:lpstr>
      <vt:lpstr>Faculty Fellows at Skolkovo Tech</vt:lpstr>
      <vt:lpstr>Faculty Fellows - Continued</vt:lpstr>
    </vt:vector>
  </TitlesOfParts>
  <Company>Allison Associates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No Slide Title</dc:title>
  <dc:creator>George Golabek</dc:creator>
  <cp:lastModifiedBy>Anna Ronell</cp:lastModifiedBy>
  <cp:revision>303</cp:revision>
  <cp:lastPrinted>2012-04-16T07:29:02Z</cp:lastPrinted>
  <dcterms:created xsi:type="dcterms:W3CDTF">2012-04-09T08:57:46Z</dcterms:created>
  <dcterms:modified xsi:type="dcterms:W3CDTF">2012-11-10T14:23:06Z</dcterms:modified>
</cp:coreProperties>
</file>