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76" r:id="rId4"/>
    <p:sldId id="275" r:id="rId5"/>
    <p:sldId id="282" r:id="rId6"/>
    <p:sldId id="266" r:id="rId7"/>
    <p:sldId id="272" r:id="rId8"/>
    <p:sldId id="273" r:id="rId9"/>
    <p:sldId id="278" r:id="rId10"/>
    <p:sldId id="279" r:id="rId11"/>
    <p:sldId id="280" r:id="rId12"/>
    <p:sldId id="267" r:id="rId13"/>
    <p:sldId id="259" r:id="rId14"/>
    <p:sldId id="268" r:id="rId15"/>
    <p:sldId id="269" r:id="rId16"/>
    <p:sldId id="261" r:id="rId17"/>
    <p:sldId id="281" r:id="rId18"/>
    <p:sldId id="277" r:id="rId19"/>
    <p:sldId id="283" r:id="rId20"/>
    <p:sldId id="284" r:id="rId21"/>
    <p:sldId id="270" r:id="rId22"/>
    <p:sldId id="285"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1" d="100"/>
          <a:sy n="51" d="100"/>
        </p:scale>
        <p:origin x="-169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3069E2C-FD88-41E4-847B-EA9C549701BA}" type="datetimeFigureOut">
              <a:rPr lang="en-US" smtClean="0"/>
              <a:pPr/>
              <a:t>11/10/2012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22282B-ECE7-4595-9B9B-328826DDB2D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069E2C-FD88-41E4-847B-EA9C549701BA}" type="datetimeFigureOut">
              <a:rPr lang="en-US" smtClean="0"/>
              <a:pPr/>
              <a:t>11/10/2012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22282B-ECE7-4595-9B9B-328826DDB2D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069E2C-FD88-41E4-847B-EA9C549701BA}" type="datetimeFigureOut">
              <a:rPr lang="en-US" smtClean="0"/>
              <a:pPr/>
              <a:t>11/10/2012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22282B-ECE7-4595-9B9B-328826DDB2D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069E2C-FD88-41E4-847B-EA9C549701BA}" type="datetimeFigureOut">
              <a:rPr lang="en-US" smtClean="0"/>
              <a:pPr/>
              <a:t>11/10/2012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22282B-ECE7-4595-9B9B-328826DDB2D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069E2C-FD88-41E4-847B-EA9C549701BA}" type="datetimeFigureOut">
              <a:rPr lang="en-US" smtClean="0"/>
              <a:pPr/>
              <a:t>11/10/2012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22282B-ECE7-4595-9B9B-328826DDB2D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3069E2C-FD88-41E4-847B-EA9C549701BA}" type="datetimeFigureOut">
              <a:rPr lang="en-US" smtClean="0"/>
              <a:pPr/>
              <a:t>11/10/2012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22282B-ECE7-4595-9B9B-328826DDB2D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3069E2C-FD88-41E4-847B-EA9C549701BA}" type="datetimeFigureOut">
              <a:rPr lang="en-US" smtClean="0"/>
              <a:pPr/>
              <a:t>11/10/2012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22282B-ECE7-4595-9B9B-328826DDB2D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069E2C-FD88-41E4-847B-EA9C549701BA}" type="datetimeFigureOut">
              <a:rPr lang="en-US" smtClean="0"/>
              <a:pPr/>
              <a:t>11/10/2012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22282B-ECE7-4595-9B9B-328826DDB2D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069E2C-FD88-41E4-847B-EA9C549701BA}" type="datetimeFigureOut">
              <a:rPr lang="en-US" smtClean="0"/>
              <a:pPr/>
              <a:t>11/10/2012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22282B-ECE7-4595-9B9B-328826DDB2D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069E2C-FD88-41E4-847B-EA9C549701BA}" type="datetimeFigureOut">
              <a:rPr lang="en-US" smtClean="0"/>
              <a:pPr/>
              <a:t>11/10/2012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22282B-ECE7-4595-9B9B-328826DDB2D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069E2C-FD88-41E4-847B-EA9C549701BA}" type="datetimeFigureOut">
              <a:rPr lang="en-US" smtClean="0"/>
              <a:pPr/>
              <a:t>11/10/2012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22282B-ECE7-4595-9B9B-328826DDB2D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069E2C-FD88-41E4-847B-EA9C549701BA}" type="datetimeFigureOut">
              <a:rPr lang="en-US" smtClean="0"/>
              <a:pPr/>
              <a:t>11/10/2012</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22282B-ECE7-4595-9B9B-328826DDB2D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5" name="TextBox 4"/>
          <p:cNvSpPr txBox="1"/>
          <p:nvPr/>
        </p:nvSpPr>
        <p:spPr>
          <a:xfrm>
            <a:off x="381000" y="1295402"/>
            <a:ext cx="8563242" cy="1200329"/>
          </a:xfrm>
          <a:prstGeom prst="rect">
            <a:avLst/>
          </a:prstGeom>
          <a:noFill/>
        </p:spPr>
        <p:txBody>
          <a:bodyPr wrap="none" rtlCol="0">
            <a:spAutoFit/>
          </a:bodyPr>
          <a:lstStyle/>
          <a:p>
            <a:r>
              <a:rPr lang="en-US" sz="2400" dirty="0" smtClean="0">
                <a:latin typeface="Times New Roman" pitchFamily="18" charset="0"/>
                <a:cs typeface="Times New Roman" pitchFamily="18" charset="0"/>
              </a:rPr>
              <a:t>                 </a:t>
            </a:r>
            <a:r>
              <a:rPr lang="en-US" sz="36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Cell-free circulating DNA </a:t>
            </a:r>
          </a:p>
          <a:p>
            <a:r>
              <a:rPr lang="en-US" sz="36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as a  biomarker of  several human diseases</a:t>
            </a:r>
            <a:endParaRPr lang="en-US" sz="3600" b="1"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TextBox 2"/>
          <p:cNvSpPr txBox="1"/>
          <p:nvPr/>
        </p:nvSpPr>
        <p:spPr>
          <a:xfrm>
            <a:off x="1867017" y="4769584"/>
            <a:ext cx="5371983" cy="1631216"/>
          </a:xfrm>
          <a:prstGeom prst="rect">
            <a:avLst/>
          </a:prstGeom>
          <a:noFill/>
        </p:spPr>
        <p:txBody>
          <a:bodyPr wrap="none" rtlCol="0">
            <a:spAutoFit/>
          </a:bodyPr>
          <a:lstStyle/>
          <a:p>
            <a:pPr fontAlgn="auto">
              <a:spcBef>
                <a:spcPts val="0"/>
              </a:spcBef>
              <a:spcAft>
                <a:spcPts val="0"/>
              </a:spcAft>
              <a:defRPr/>
            </a:pPr>
            <a:r>
              <a:rPr lang="en-US" sz="2800" b="1" dirty="0" smtClean="0">
                <a:solidFill>
                  <a:srgbClr val="FFFF00"/>
                </a:solidFill>
                <a:effectLst>
                  <a:outerShdw blurRad="38100" dist="38100" dir="2700000" algn="tl">
                    <a:srgbClr val="000000"/>
                  </a:outerShdw>
                </a:effectLst>
                <a:latin typeface="Times New Roman" pitchFamily="18" charset="0"/>
                <a:cs typeface="Times New Roman" pitchFamily="18" charset="0"/>
              </a:rPr>
              <a:t>Sergey </a:t>
            </a:r>
            <a:r>
              <a:rPr lang="en-US" sz="2800" b="1" dirty="0" err="1" smtClean="0">
                <a:solidFill>
                  <a:srgbClr val="FFFF00"/>
                </a:solidFill>
                <a:effectLst>
                  <a:outerShdw blurRad="38100" dist="38100" dir="2700000" algn="tl">
                    <a:srgbClr val="000000"/>
                  </a:outerShdw>
                </a:effectLst>
                <a:latin typeface="Times New Roman" pitchFamily="18" charset="0"/>
                <a:cs typeface="Times New Roman" pitchFamily="18" charset="0"/>
              </a:rPr>
              <a:t>Chasovskikh</a:t>
            </a:r>
            <a:r>
              <a:rPr lang="en-US" sz="2800" b="1" dirty="0" smtClean="0">
                <a:solidFill>
                  <a:srgbClr val="FFFF00"/>
                </a:solidFill>
                <a:effectLst>
                  <a:outerShdw blurRad="38100" dist="38100" dir="2700000" algn="tl">
                    <a:srgbClr val="000000"/>
                  </a:outerShdw>
                </a:effectLst>
                <a:latin typeface="Times New Roman" pitchFamily="18" charset="0"/>
                <a:cs typeface="Times New Roman" pitchFamily="18" charset="0"/>
              </a:rPr>
              <a:t>, M.D., Ph.D</a:t>
            </a:r>
            <a:r>
              <a:rPr lang="en-US" sz="2800" b="1" dirty="0" smtClean="0">
                <a:solidFill>
                  <a:srgbClr val="FFFF00"/>
                </a:solidFill>
                <a:effectLst>
                  <a:outerShdw blurRad="38100" dist="38100" dir="2700000" algn="tl">
                    <a:srgbClr val="000000"/>
                  </a:outerShdw>
                </a:effectLst>
                <a:cs typeface="Times New Roman" pitchFamily="18" charset="0"/>
              </a:rPr>
              <a:t>. </a:t>
            </a:r>
            <a:br>
              <a:rPr lang="en-US" sz="2800" b="1" dirty="0" smtClean="0">
                <a:solidFill>
                  <a:srgbClr val="FFFF00"/>
                </a:solidFill>
                <a:effectLst>
                  <a:outerShdw blurRad="38100" dist="38100" dir="2700000" algn="tl">
                    <a:srgbClr val="000000"/>
                  </a:outerShdw>
                </a:effectLst>
                <a:cs typeface="Times New Roman" pitchFamily="18" charset="0"/>
              </a:rPr>
            </a:br>
            <a:endParaRPr lang="en-US" b="1" dirty="0" smtClean="0">
              <a:solidFill>
                <a:srgbClr val="FFFF00"/>
              </a:solidFill>
              <a:effectLst>
                <a:outerShdw blurRad="38100" dist="38100" dir="2700000" algn="tl">
                  <a:srgbClr val="000000"/>
                </a:outerShdw>
              </a:effectLst>
              <a:latin typeface="Times New Roman" pitchFamily="18" charset="0"/>
              <a:cs typeface="Times New Roman" pitchFamily="18" charset="0"/>
            </a:endParaRPr>
          </a:p>
          <a:p>
            <a:pPr fontAlgn="auto">
              <a:spcBef>
                <a:spcPts val="0"/>
              </a:spcBef>
              <a:spcAft>
                <a:spcPts val="0"/>
              </a:spcAft>
              <a:defRPr/>
            </a:pPr>
            <a:r>
              <a:rPr lang="en-US" b="1" dirty="0" smtClean="0">
                <a:solidFill>
                  <a:srgbClr val="FFFF00"/>
                </a:solidFill>
                <a:effectLst>
                  <a:outerShdw blurRad="38100" dist="38100" dir="2700000" algn="tl">
                    <a:srgbClr val="000000"/>
                  </a:outerShdw>
                </a:effectLst>
                <a:latin typeface="Times New Roman" pitchFamily="18" charset="0"/>
                <a:cs typeface="Times New Roman" pitchFamily="18" charset="0"/>
              </a:rPr>
              <a:t>               Lombardi Comprehensive Cancer Center </a:t>
            </a:r>
            <a:br>
              <a:rPr lang="en-US" b="1" dirty="0" smtClean="0">
                <a:solidFill>
                  <a:srgbClr val="FFFF00"/>
                </a:solidFill>
                <a:effectLst>
                  <a:outerShdw blurRad="38100" dist="38100" dir="2700000" algn="tl">
                    <a:srgbClr val="000000"/>
                  </a:outerShdw>
                </a:effectLst>
                <a:latin typeface="Times New Roman" pitchFamily="18" charset="0"/>
                <a:cs typeface="Times New Roman" pitchFamily="18" charset="0"/>
              </a:rPr>
            </a:br>
            <a:r>
              <a:rPr lang="en-US" b="1" dirty="0" smtClean="0">
                <a:solidFill>
                  <a:srgbClr val="FFFF00"/>
                </a:solidFill>
                <a:effectLst>
                  <a:outerShdw blurRad="38100" dist="38100" dir="2700000" algn="tl">
                    <a:srgbClr val="000000"/>
                  </a:outerShdw>
                </a:effectLst>
                <a:latin typeface="Times New Roman" pitchFamily="18" charset="0"/>
                <a:cs typeface="Times New Roman" pitchFamily="18" charset="0"/>
              </a:rPr>
              <a:t>                        Georgetown University    </a:t>
            </a:r>
          </a:p>
          <a:p>
            <a:pPr fontAlgn="auto">
              <a:spcBef>
                <a:spcPts val="0"/>
              </a:spcBef>
              <a:spcAft>
                <a:spcPts val="0"/>
              </a:spcAft>
              <a:defRPr/>
            </a:pPr>
            <a:r>
              <a:rPr lang="en-US" b="1" dirty="0" smtClean="0">
                <a:solidFill>
                  <a:srgbClr val="FFFF00"/>
                </a:solidFill>
                <a:effectLst>
                  <a:outerShdw blurRad="38100" dist="38100" dir="2700000" algn="tl">
                    <a:srgbClr val="000000"/>
                  </a:outerShdw>
                </a:effectLst>
                <a:latin typeface="Times New Roman" pitchFamily="18" charset="0"/>
                <a:cs typeface="Times New Roman" pitchFamily="18" charset="0"/>
              </a:rPr>
              <a:t>                               Washington, DC</a:t>
            </a:r>
            <a:endParaRPr lang="en-US" dirty="0"/>
          </a:p>
        </p:txBody>
      </p:sp>
      <p:sp>
        <p:nvSpPr>
          <p:cNvPr id="4" name="TextBox 3"/>
          <p:cNvSpPr txBox="1"/>
          <p:nvPr/>
        </p:nvSpPr>
        <p:spPr>
          <a:xfrm>
            <a:off x="457200" y="5334000"/>
            <a:ext cx="184731" cy="369332"/>
          </a:xfrm>
          <a:prstGeom prst="rect">
            <a:avLst/>
          </a:prstGeom>
          <a:noFill/>
        </p:spPr>
        <p:txBody>
          <a:bodyPr wrap="none" rtlCol="0">
            <a:spAutoFit/>
          </a:bodyPr>
          <a:lstStyle/>
          <a:p>
            <a:endParaRPr lang="en-US" dirty="0"/>
          </a:p>
        </p:txBody>
      </p:sp>
      <p:graphicFrame>
        <p:nvGraphicFramePr>
          <p:cNvPr id="1026" name="Object 6"/>
          <p:cNvGraphicFramePr>
            <a:graphicFrameLocks noChangeAspect="1"/>
          </p:cNvGraphicFramePr>
          <p:nvPr/>
        </p:nvGraphicFramePr>
        <p:xfrm>
          <a:off x="119063" y="4851400"/>
          <a:ext cx="1412875" cy="1473200"/>
        </p:xfrm>
        <a:graphic>
          <a:graphicData uri="http://schemas.openxmlformats.org/presentationml/2006/ole">
            <p:oleObj spid="_x0000_s1026" name="CorelPhotoPaint.Image.8" r:id="rId3" imgW="1485714" imgH="1549206" progId="">
              <p:embed/>
            </p:oleObj>
          </a:graphicData>
        </a:graphic>
      </p:graphicFrame>
      <p:graphicFrame>
        <p:nvGraphicFramePr>
          <p:cNvPr id="1027" name="Object 3"/>
          <p:cNvGraphicFramePr>
            <a:graphicFrameLocks noChangeAspect="1"/>
          </p:cNvGraphicFramePr>
          <p:nvPr/>
        </p:nvGraphicFramePr>
        <p:xfrm>
          <a:off x="7610475" y="4789488"/>
          <a:ext cx="1304925" cy="1524000"/>
        </p:xfrm>
        <a:graphic>
          <a:graphicData uri="http://schemas.openxmlformats.org/presentationml/2006/ole">
            <p:oleObj spid="_x0000_s1027" name="CorelPhotoPaint.Image.8" r:id="rId4" imgW="1590476" imgH="1857143" progId="">
              <p:embed/>
            </p:oleObj>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36606" y="685800"/>
            <a:ext cx="4211794" cy="369332"/>
          </a:xfrm>
          <a:prstGeom prst="rect">
            <a:avLst/>
          </a:prstGeom>
          <a:noFill/>
        </p:spPr>
        <p:txBody>
          <a:bodyPr wrap="none" rtlCol="0">
            <a:spAutoFit/>
          </a:bodyPr>
          <a:lstStyle/>
          <a:p>
            <a:r>
              <a:rPr lang="en-US" b="1" dirty="0" smtClean="0"/>
              <a:t>Alterations of </a:t>
            </a:r>
            <a:r>
              <a:rPr lang="en-US" b="1" dirty="0" err="1" smtClean="0"/>
              <a:t>cfDNA</a:t>
            </a:r>
            <a:r>
              <a:rPr lang="en-US" b="1" dirty="0" smtClean="0"/>
              <a:t> as cancer biomarkers</a:t>
            </a:r>
            <a:endParaRPr lang="en-US" dirty="0"/>
          </a:p>
        </p:txBody>
      </p:sp>
      <p:sp>
        <p:nvSpPr>
          <p:cNvPr id="3" name="TextBox 2"/>
          <p:cNvSpPr txBox="1"/>
          <p:nvPr/>
        </p:nvSpPr>
        <p:spPr>
          <a:xfrm>
            <a:off x="381000" y="1447800"/>
            <a:ext cx="8334333" cy="3970318"/>
          </a:xfrm>
          <a:prstGeom prst="rect">
            <a:avLst/>
          </a:prstGeom>
          <a:noFill/>
        </p:spPr>
        <p:txBody>
          <a:bodyPr wrap="none" rtlCol="0">
            <a:spAutoFit/>
          </a:bodyPr>
          <a:lstStyle/>
          <a:p>
            <a:r>
              <a:rPr lang="en-US" dirty="0" smtClean="0">
                <a:latin typeface="Times New Roman" pitchFamily="18" charset="0"/>
                <a:cs typeface="Times New Roman" pitchFamily="18" charset="0"/>
              </a:rPr>
              <a:t>Concentration of </a:t>
            </a:r>
            <a:r>
              <a:rPr lang="en-US" dirty="0" err="1" smtClean="0">
                <a:latin typeface="Times New Roman" pitchFamily="18" charset="0"/>
                <a:cs typeface="Times New Roman" pitchFamily="18" charset="0"/>
              </a:rPr>
              <a:t>cfDNA</a:t>
            </a:r>
            <a:r>
              <a:rPr lang="en-US" dirty="0" smtClean="0">
                <a:latin typeface="Times New Roman" pitchFamily="18" charset="0"/>
                <a:cs typeface="Times New Roman" pitchFamily="18" charset="0"/>
              </a:rPr>
              <a:t>  in cancer </a:t>
            </a:r>
            <a:r>
              <a:rPr lang="en-US" dirty="0" smtClean="0">
                <a:latin typeface="Times New Roman" pitchFamily="18" charset="0"/>
                <a:cs typeface="Times New Roman" pitchFamily="18" charset="0"/>
                <a:sym typeface="Symbol"/>
              </a:rPr>
              <a:t>healthy </a:t>
            </a:r>
          </a:p>
          <a:p>
            <a:endParaRPr lang="en-US" dirty="0" smtClean="0">
              <a:latin typeface="Times New Roman" pitchFamily="18" charset="0"/>
              <a:cs typeface="Times New Roman" pitchFamily="18" charset="0"/>
              <a:sym typeface="Symbol"/>
            </a:endParaRPr>
          </a:p>
          <a:p>
            <a:r>
              <a:rPr lang="en-US" b="1" dirty="0" smtClean="0">
                <a:latin typeface="Times New Roman" pitchFamily="18" charset="0"/>
                <a:cs typeface="Times New Roman" pitchFamily="18" charset="0"/>
              </a:rPr>
              <a:t>High Fragmentation </a:t>
            </a:r>
            <a:r>
              <a:rPr lang="en-US" b="1" dirty="0" err="1" smtClean="0">
                <a:latin typeface="Times New Roman" pitchFamily="18" charset="0"/>
                <a:cs typeface="Times New Roman" pitchFamily="18" charset="0"/>
              </a:rPr>
              <a:t>cfDNA</a:t>
            </a:r>
            <a:endParaRPr lang="en-US" b="1" dirty="0" smtClean="0">
              <a:latin typeface="Times New Roman" pitchFamily="18" charset="0"/>
              <a:cs typeface="Times New Roman" pitchFamily="18" charset="0"/>
              <a:sym typeface="Symbol"/>
            </a:endParaRPr>
          </a:p>
          <a:p>
            <a:endParaRPr lang="en-US" dirty="0" smtClean="0">
              <a:sym typeface="Symbol"/>
            </a:endParaRPr>
          </a:p>
          <a:p>
            <a:r>
              <a:rPr lang="en-US" dirty="0" smtClean="0">
                <a:latin typeface="Times New Roman" pitchFamily="18" charset="0"/>
                <a:cs typeface="Times New Roman" pitchFamily="18" charset="0"/>
              </a:rPr>
              <a:t>Mutations in </a:t>
            </a:r>
            <a:r>
              <a:rPr lang="en-US" dirty="0" err="1" smtClean="0">
                <a:latin typeface="Times New Roman" pitchFamily="18" charset="0"/>
                <a:cs typeface="Times New Roman" pitchFamily="18" charset="0"/>
              </a:rPr>
              <a:t>oncogenes</a:t>
            </a:r>
            <a:r>
              <a:rPr lang="en-US" dirty="0" smtClean="0">
                <a:latin typeface="Times New Roman" pitchFamily="18" charset="0"/>
                <a:cs typeface="Times New Roman" pitchFamily="18" charset="0"/>
              </a:rPr>
              <a:t> and tumor suppressor genes</a:t>
            </a:r>
          </a:p>
          <a:p>
            <a:endParaRPr lang="en-US" dirty="0" smtClean="0">
              <a:latin typeface="Times New Roman" pitchFamily="18" charset="0"/>
              <a:cs typeface="Times New Roman" pitchFamily="18" charset="0"/>
              <a:sym typeface="Symbol"/>
            </a:endParaRPr>
          </a:p>
          <a:p>
            <a:r>
              <a:rPr lang="en-US" dirty="0" smtClean="0">
                <a:latin typeface="Times New Roman" pitchFamily="18" charset="0"/>
                <a:cs typeface="Times New Roman" pitchFamily="18" charset="0"/>
              </a:rPr>
              <a:t>Microsatellite alterations (microsatellite instability and loss of </a:t>
            </a:r>
            <a:r>
              <a:rPr lang="en-US" dirty="0" err="1" smtClean="0">
                <a:latin typeface="Times New Roman" pitchFamily="18" charset="0"/>
                <a:cs typeface="Times New Roman" pitchFamily="18" charset="0"/>
              </a:rPr>
              <a:t>heterozygosity</a:t>
            </a:r>
            <a:r>
              <a:rPr lang="en-US" dirty="0" smtClean="0">
                <a:latin typeface="Times New Roman" pitchFamily="18" charset="0"/>
                <a:cs typeface="Times New Roman" pitchFamily="18" charset="0"/>
              </a:rPr>
              <a:t>)</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Epigenetic alterations (play a role in many cellular processes, including chromatin </a:t>
            </a:r>
          </a:p>
          <a:p>
            <a:r>
              <a:rPr lang="en-US" dirty="0" smtClean="0">
                <a:latin typeface="Times New Roman" pitchFamily="18" charset="0"/>
                <a:cs typeface="Times New Roman" pitchFamily="18" charset="0"/>
              </a:rPr>
              <a:t>remodeling, imprinting, gene silencing, X chromosome inactivation and carcinogenesis)</a:t>
            </a:r>
          </a:p>
          <a:p>
            <a:endParaRPr lang="en-US" dirty="0" smtClean="0">
              <a:latin typeface="Times New Roman" pitchFamily="18" charset="0"/>
              <a:cs typeface="Times New Roman" pitchFamily="18" charset="0"/>
              <a:sym typeface="Symbol"/>
            </a:endParaRPr>
          </a:p>
          <a:p>
            <a:endParaRPr lang="en-US" dirty="0" smtClean="0">
              <a:latin typeface="Times New Roman" pitchFamily="18" charset="0"/>
              <a:cs typeface="Times New Roman" pitchFamily="18" charset="0"/>
              <a:sym typeface="Symbol"/>
            </a:endParaRPr>
          </a:p>
          <a:p>
            <a:endParaRPr lang="en-US" dirty="0" smtClean="0">
              <a:sym typeface="Symbol"/>
            </a:endParaRP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85531" y="1695271"/>
            <a:ext cx="3781869" cy="1200329"/>
          </a:xfrm>
          <a:prstGeom prst="rect">
            <a:avLst/>
          </a:prstGeom>
          <a:noFill/>
        </p:spPr>
        <p:txBody>
          <a:bodyPr wrap="none" rtlCol="0">
            <a:spAutoFit/>
          </a:bodyPr>
          <a:lstStyle/>
          <a:p>
            <a:r>
              <a:rPr lang="en-US" dirty="0" smtClean="0">
                <a:latin typeface="Times New Roman" pitchFamily="18" charset="0"/>
                <a:cs typeface="Times New Roman" pitchFamily="18" charset="0"/>
              </a:rPr>
              <a:t>High Fragmentation </a:t>
            </a:r>
            <a:r>
              <a:rPr lang="en-US" dirty="0" err="1" smtClean="0">
                <a:latin typeface="Times New Roman" pitchFamily="18" charset="0"/>
                <a:cs typeface="Times New Roman" pitchFamily="18" charset="0"/>
              </a:rPr>
              <a:t>cfDNA</a:t>
            </a:r>
            <a:r>
              <a:rPr lang="en-US" dirty="0" smtClean="0">
                <a:latin typeface="Times New Roman" pitchFamily="18" charset="0"/>
                <a:cs typeface="Times New Roman" pitchFamily="18" charset="0"/>
              </a:rPr>
              <a:t> in Cancer </a:t>
            </a:r>
          </a:p>
          <a:p>
            <a:endParaRPr lang="en-US" dirty="0" smtClean="0">
              <a:latin typeface="Times New Roman" pitchFamily="18" charset="0"/>
              <a:cs typeface="Times New Roman" pitchFamily="18" charset="0"/>
              <a:sym typeface="Symbol"/>
            </a:endParaRPr>
          </a:p>
          <a:p>
            <a:r>
              <a:rPr lang="en-US" dirty="0" smtClean="0">
                <a:latin typeface="Times New Roman" pitchFamily="18" charset="0"/>
                <a:cs typeface="Times New Roman" pitchFamily="18" charset="0"/>
                <a:sym typeface="Symbol"/>
              </a:rPr>
              <a:t>145-400 </a:t>
            </a:r>
            <a:r>
              <a:rPr lang="en-US" dirty="0" err="1" smtClean="0">
                <a:latin typeface="Times New Roman" pitchFamily="18" charset="0"/>
                <a:cs typeface="Times New Roman" pitchFamily="18" charset="0"/>
                <a:sym typeface="Symbol"/>
              </a:rPr>
              <a:t>bp</a:t>
            </a:r>
            <a:r>
              <a:rPr lang="en-US" dirty="0" smtClean="0">
                <a:latin typeface="Times New Roman" pitchFamily="18" charset="0"/>
                <a:cs typeface="Times New Roman" pitchFamily="18" charset="0"/>
                <a:sym typeface="Symbol"/>
              </a:rPr>
              <a:t>                              80 </a:t>
            </a:r>
            <a:r>
              <a:rPr lang="en-US" dirty="0" err="1" smtClean="0">
                <a:latin typeface="Times New Roman" pitchFamily="18" charset="0"/>
                <a:cs typeface="Times New Roman" pitchFamily="18" charset="0"/>
                <a:sym typeface="Symbol"/>
              </a:rPr>
              <a:t>bp</a:t>
            </a:r>
            <a:r>
              <a:rPr lang="en-US" dirty="0" smtClean="0">
                <a:latin typeface="Times New Roman" pitchFamily="18" charset="0"/>
                <a:cs typeface="Times New Roman" pitchFamily="18" charset="0"/>
                <a:sym typeface="Symbol"/>
              </a:rPr>
              <a:t> </a:t>
            </a:r>
          </a:p>
          <a:p>
            <a:endParaRPr lang="en-US" dirty="0"/>
          </a:p>
        </p:txBody>
      </p:sp>
      <p:sp>
        <p:nvSpPr>
          <p:cNvPr id="3" name="TextBox 2"/>
          <p:cNvSpPr txBox="1"/>
          <p:nvPr/>
        </p:nvSpPr>
        <p:spPr>
          <a:xfrm>
            <a:off x="2590800" y="3276600"/>
            <a:ext cx="2611612" cy="584775"/>
          </a:xfrm>
          <a:prstGeom prst="rect">
            <a:avLst/>
          </a:prstGeom>
          <a:noFill/>
        </p:spPr>
        <p:txBody>
          <a:bodyPr wrap="none" rtlCol="0">
            <a:spAutoFit/>
          </a:bodyPr>
          <a:lstStyle/>
          <a:p>
            <a:r>
              <a:rPr lang="en-US" sz="3200" b="1" dirty="0" smtClean="0">
                <a:latin typeface="Times New Roman" pitchFamily="18" charset="0"/>
                <a:cs typeface="Times New Roman" pitchFamily="18" charset="0"/>
              </a:rPr>
              <a:t>Liquid biopsy</a:t>
            </a:r>
            <a:endParaRPr lang="en-US" sz="3200" b="1" dirty="0">
              <a:latin typeface="Times New Roman" pitchFamily="18" charset="0"/>
              <a:cs typeface="Times New Roman" pitchFamily="18" charset="0"/>
            </a:endParaRPr>
          </a:p>
        </p:txBody>
      </p:sp>
      <p:sp>
        <p:nvSpPr>
          <p:cNvPr id="4" name="TextBox 3"/>
          <p:cNvSpPr txBox="1"/>
          <p:nvPr/>
        </p:nvSpPr>
        <p:spPr>
          <a:xfrm>
            <a:off x="304800" y="5181600"/>
            <a:ext cx="8170635" cy="923330"/>
          </a:xfrm>
          <a:prstGeom prst="rect">
            <a:avLst/>
          </a:prstGeom>
          <a:noFill/>
        </p:spPr>
        <p:txBody>
          <a:bodyPr wrap="none" rtlCol="0">
            <a:spAutoFit/>
          </a:bodyPr>
          <a:lstStyle/>
          <a:p>
            <a:r>
              <a:rPr lang="en-US" dirty="0" smtClean="0">
                <a:latin typeface="Times New Roman" pitchFamily="18" charset="0"/>
                <a:cs typeface="Times New Roman" pitchFamily="18" charset="0"/>
              </a:rPr>
              <a:t>Accurate </a:t>
            </a:r>
            <a:r>
              <a:rPr lang="en-US" dirty="0" err="1" smtClean="0">
                <a:latin typeface="Times New Roman" pitchFamily="18" charset="0"/>
                <a:cs typeface="Times New Roman" pitchFamily="18" charset="0"/>
              </a:rPr>
              <a:t>ctDNA</a:t>
            </a:r>
            <a:r>
              <a:rPr lang="en-US" dirty="0" smtClean="0">
                <a:latin typeface="Times New Roman" pitchFamily="18" charset="0"/>
                <a:cs typeface="Times New Roman" pitchFamily="18" charset="0"/>
              </a:rPr>
              <a:t> quantification is now made possible enabling a novel examination</a:t>
            </a:r>
          </a:p>
          <a:p>
            <a:r>
              <a:rPr lang="en-US" dirty="0" smtClean="0">
                <a:latin typeface="Times New Roman" pitchFamily="18" charset="0"/>
                <a:cs typeface="Times New Roman" pitchFamily="18" charset="0"/>
              </a:rPr>
              <a:t> of </a:t>
            </a:r>
            <a:r>
              <a:rPr lang="en-US" dirty="0" err="1" smtClean="0">
                <a:latin typeface="Times New Roman" pitchFamily="18" charset="0"/>
                <a:cs typeface="Times New Roman" pitchFamily="18" charset="0"/>
              </a:rPr>
              <a:t>ctDNA</a:t>
            </a:r>
            <a:r>
              <a:rPr lang="en-US" dirty="0" smtClean="0">
                <a:latin typeface="Times New Roman" pitchFamily="18" charset="0"/>
                <a:cs typeface="Times New Roman" pitchFamily="18" charset="0"/>
              </a:rPr>
              <a:t> as cancer biomarker. Size profiling determination could</a:t>
            </a:r>
          </a:p>
          <a:p>
            <a:r>
              <a:rPr lang="en-US" dirty="0" smtClean="0">
                <a:latin typeface="Times New Roman" pitchFamily="18" charset="0"/>
                <a:cs typeface="Times New Roman" pitchFamily="18" charset="0"/>
              </a:rPr>
              <a:t>appear as additional potential biomarker, especially during cancer patient monitoring.</a:t>
            </a:r>
            <a:endParaRPr lang="en-US"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990600" y="304800"/>
            <a:ext cx="4622199" cy="61722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a:stretch>
            <a:fillRect/>
          </a:stretch>
        </p:blipFill>
        <p:spPr bwMode="auto">
          <a:xfrm>
            <a:off x="151703" y="1150316"/>
            <a:ext cx="4423780" cy="4383709"/>
          </a:xfrm>
          <a:prstGeom prst="rect">
            <a:avLst/>
          </a:prstGeom>
          <a:noFill/>
          <a:ln w="9525">
            <a:noFill/>
            <a:miter lim="800000"/>
            <a:headEnd/>
            <a:tailEnd/>
          </a:ln>
        </p:spPr>
      </p:pic>
      <p:pic>
        <p:nvPicPr>
          <p:cNvPr id="4" name="Picture 3"/>
          <p:cNvPicPr>
            <a:picLocks noChangeAspect="1" noChangeArrowheads="1"/>
          </p:cNvPicPr>
          <p:nvPr/>
        </p:nvPicPr>
        <p:blipFill>
          <a:blip r:embed="rId3" cstate="print"/>
          <a:srcRect/>
          <a:stretch>
            <a:fillRect/>
          </a:stretch>
        </p:blipFill>
        <p:spPr bwMode="auto">
          <a:xfrm>
            <a:off x="4652206" y="1143000"/>
            <a:ext cx="4410780" cy="446722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rmicro905-f1"/>
          <p:cNvPicPr>
            <a:picLocks noChangeAspect="1" noChangeArrowheads="1"/>
          </p:cNvPicPr>
          <p:nvPr/>
        </p:nvPicPr>
        <p:blipFill>
          <a:blip r:embed="rId2" cstate="print"/>
          <a:srcRect/>
          <a:stretch>
            <a:fillRect/>
          </a:stretch>
        </p:blipFill>
        <p:spPr bwMode="auto">
          <a:xfrm>
            <a:off x="0" y="609600"/>
            <a:ext cx="9144000" cy="6127750"/>
          </a:xfrm>
          <a:prstGeom prst="rect">
            <a:avLst/>
          </a:prstGeom>
          <a:noFill/>
          <a:ln w="9525">
            <a:noFill/>
            <a:miter lim="800000"/>
            <a:headEnd/>
            <a:tailEnd/>
          </a:ln>
        </p:spPr>
      </p:pic>
      <p:sp>
        <p:nvSpPr>
          <p:cNvPr id="3" name="Text Box 3"/>
          <p:cNvSpPr txBox="1">
            <a:spLocks noChangeArrowheads="1"/>
          </p:cNvSpPr>
          <p:nvPr/>
        </p:nvSpPr>
        <p:spPr bwMode="auto">
          <a:xfrm>
            <a:off x="136525" y="163513"/>
            <a:ext cx="3549650" cy="457200"/>
          </a:xfrm>
          <a:prstGeom prst="rect">
            <a:avLst/>
          </a:prstGeom>
          <a:noFill/>
          <a:ln w="9525">
            <a:noFill/>
            <a:miter lim="800000"/>
            <a:headEnd/>
            <a:tailEnd/>
          </a:ln>
        </p:spPr>
        <p:txBody>
          <a:bodyPr wrap="none">
            <a:spAutoFit/>
          </a:bodyPr>
          <a:lstStyle/>
          <a:p>
            <a:r>
              <a:rPr lang="en-US" b="1" dirty="0"/>
              <a:t>Atomic Force Microscopy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69411" y="1752600"/>
            <a:ext cx="5282215" cy="461665"/>
          </a:xfrm>
          <a:prstGeom prst="rect">
            <a:avLst/>
          </a:prstGeom>
          <a:noFill/>
        </p:spPr>
        <p:txBody>
          <a:bodyPr wrap="none" rtlCol="0">
            <a:spAutoFit/>
          </a:bodyPr>
          <a:lstStyle/>
          <a:p>
            <a:r>
              <a:rPr lang="en-US" sz="2400" dirty="0" smtClean="0">
                <a:latin typeface="Times New Roman" pitchFamily="18" charset="0"/>
                <a:cs typeface="Times New Roman" pitchFamily="18" charset="0"/>
              </a:rPr>
              <a:t>Monitoring </a:t>
            </a:r>
            <a:r>
              <a:rPr lang="en-US" sz="2400" smtClean="0">
                <a:latin typeface="Times New Roman" pitchFamily="18" charset="0"/>
                <a:cs typeface="Times New Roman" pitchFamily="18" charset="0"/>
              </a:rPr>
              <a:t>of the  Cancer Radiotherapy  </a:t>
            </a:r>
            <a:endParaRPr lang="en-US" sz="24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914400" y="227528"/>
            <a:ext cx="4803815" cy="6401872"/>
          </a:xfrm>
          <a:prstGeom prst="rect">
            <a:avLst/>
          </a:prstGeom>
          <a:noFill/>
          <a:ln w="9525">
            <a:noFill/>
            <a:miter lim="800000"/>
            <a:headEnd/>
            <a:tailEnd/>
          </a:ln>
        </p:spPr>
      </p:pic>
      <p:sp>
        <p:nvSpPr>
          <p:cNvPr id="4" name="TextBox 3"/>
          <p:cNvSpPr txBox="1"/>
          <p:nvPr/>
        </p:nvSpPr>
        <p:spPr>
          <a:xfrm>
            <a:off x="5638800" y="228600"/>
            <a:ext cx="3273588" cy="276999"/>
          </a:xfrm>
          <a:prstGeom prst="rect">
            <a:avLst/>
          </a:prstGeom>
          <a:noFill/>
        </p:spPr>
        <p:txBody>
          <a:bodyPr wrap="none" rtlCol="0">
            <a:spAutoFit/>
          </a:bodyPr>
          <a:lstStyle/>
          <a:p>
            <a:r>
              <a:rPr lang="ru-RU" sz="1200" dirty="0" smtClean="0">
                <a:latin typeface="Times New Roman" pitchFamily="18" charset="0"/>
                <a:cs typeface="Times New Roman" pitchFamily="18" charset="0"/>
              </a:rPr>
              <a:t>Высокоинтенсивные (</a:t>
            </a:r>
            <a:r>
              <a:rPr lang="en-US" sz="1200" dirty="0" smtClean="0">
                <a:latin typeface="Times New Roman" pitchFamily="18" charset="0"/>
                <a:cs typeface="Times New Roman" pitchFamily="18" charset="0"/>
              </a:rPr>
              <a:t>high LET) </a:t>
            </a:r>
            <a:r>
              <a:rPr lang="ru-RU" sz="1200" dirty="0" smtClean="0">
                <a:latin typeface="Times New Roman" pitchFamily="18" charset="0"/>
                <a:cs typeface="Times New Roman" pitchFamily="18" charset="0"/>
              </a:rPr>
              <a:t>альфа-частицы</a:t>
            </a:r>
            <a:endParaRPr lang="en-US" sz="12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76200" y="800100"/>
            <a:ext cx="4476750" cy="4381500"/>
          </a:xfrm>
          <a:prstGeom prst="rect">
            <a:avLst/>
          </a:prstGeom>
          <a:noFill/>
          <a:ln w="9525">
            <a:noFill/>
            <a:miter lim="800000"/>
            <a:headEnd/>
            <a:tailEnd/>
          </a:ln>
        </p:spPr>
      </p:pic>
      <p:pic>
        <p:nvPicPr>
          <p:cNvPr id="3" name="Picture 3"/>
          <p:cNvPicPr>
            <a:picLocks noChangeAspect="1" noChangeArrowheads="1"/>
          </p:cNvPicPr>
          <p:nvPr/>
        </p:nvPicPr>
        <p:blipFill>
          <a:blip r:embed="rId3" cstate="print"/>
          <a:srcRect/>
          <a:stretch>
            <a:fillRect/>
          </a:stretch>
        </p:blipFill>
        <p:spPr bwMode="auto">
          <a:xfrm>
            <a:off x="4621712" y="809625"/>
            <a:ext cx="4446088" cy="429577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600200" y="533400"/>
            <a:ext cx="4938211" cy="677108"/>
          </a:xfrm>
          <a:prstGeom prst="rect">
            <a:avLst/>
          </a:prstGeom>
          <a:noFill/>
        </p:spPr>
        <p:txBody>
          <a:bodyPr wrap="none" rtlCol="0">
            <a:spAutoFit/>
          </a:bodyPr>
          <a:lstStyle/>
          <a:p>
            <a:r>
              <a:rPr lang="en-US" sz="2000" b="1" dirty="0" smtClean="0">
                <a:latin typeface="Times New Roman" pitchFamily="18" charset="0"/>
                <a:cs typeface="Times New Roman" pitchFamily="18" charset="0"/>
              </a:rPr>
              <a:t>Cell-free DNA and cardiovascular diseased </a:t>
            </a:r>
          </a:p>
          <a:p>
            <a:endParaRPr lang="en-US" dirty="0"/>
          </a:p>
        </p:txBody>
      </p:sp>
      <p:sp>
        <p:nvSpPr>
          <p:cNvPr id="7" name="TextBox 6"/>
          <p:cNvSpPr txBox="1"/>
          <p:nvPr/>
        </p:nvSpPr>
        <p:spPr>
          <a:xfrm>
            <a:off x="762000" y="1828800"/>
            <a:ext cx="2723823" cy="1477328"/>
          </a:xfrm>
          <a:prstGeom prst="rect">
            <a:avLst/>
          </a:prstGeom>
          <a:noFill/>
        </p:spPr>
        <p:txBody>
          <a:bodyPr wrap="none" rtlCol="0">
            <a:spAutoFit/>
          </a:bodyPr>
          <a:lstStyle/>
          <a:p>
            <a:r>
              <a:rPr lang="en-US" b="1" i="1" dirty="0" smtClean="0">
                <a:latin typeface="Times New Roman" pitchFamily="18" charset="0"/>
                <a:cs typeface="Times New Roman" pitchFamily="18" charset="0"/>
              </a:rPr>
              <a:t>Stroke</a:t>
            </a:r>
          </a:p>
          <a:p>
            <a:endParaRPr lang="en-US" b="1" i="1" dirty="0" smtClean="0">
              <a:latin typeface="Times New Roman" pitchFamily="18" charset="0"/>
              <a:cs typeface="Times New Roman" pitchFamily="18" charset="0"/>
            </a:endParaRPr>
          </a:p>
          <a:p>
            <a:r>
              <a:rPr lang="en-US" b="1" i="1" dirty="0" smtClean="0">
                <a:latin typeface="Times New Roman" pitchFamily="18" charset="0"/>
                <a:cs typeface="Times New Roman" pitchFamily="18" charset="0"/>
              </a:rPr>
              <a:t>Trauma</a:t>
            </a:r>
          </a:p>
          <a:p>
            <a:endParaRPr lang="en-US" b="1" i="1" dirty="0" smtClean="0">
              <a:latin typeface="Times New Roman" pitchFamily="18" charset="0"/>
              <a:cs typeface="Times New Roman" pitchFamily="18" charset="0"/>
            </a:endParaRPr>
          </a:p>
          <a:p>
            <a:r>
              <a:rPr lang="en-US" b="1" i="1" dirty="0" smtClean="0">
                <a:latin typeface="Times New Roman" pitchFamily="18" charset="0"/>
                <a:cs typeface="Times New Roman" pitchFamily="18" charset="0"/>
              </a:rPr>
              <a:t>Acute Coronary Syndrome</a:t>
            </a:r>
            <a:endParaRPr lang="en-US"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457200"/>
            <a:ext cx="7848599" cy="6186309"/>
          </a:xfrm>
          <a:prstGeom prst="rect">
            <a:avLst/>
          </a:prstGeom>
          <a:noFill/>
        </p:spPr>
        <p:txBody>
          <a:bodyPr wrap="square" rtlCol="0">
            <a:spAutoFit/>
          </a:bodyPr>
          <a:lstStyle/>
          <a:p>
            <a:r>
              <a:rPr lang="ru-RU" b="1" dirty="0" smtClean="0">
                <a:latin typeface="Times New Roman" pitchFamily="18" charset="0"/>
                <a:cs typeface="Times New Roman" pitchFamily="18" charset="0"/>
              </a:rPr>
              <a:t>При остром инфаркте миокарда </a:t>
            </a:r>
            <a:r>
              <a:rPr lang="ru-RU" dirty="0" smtClean="0">
                <a:latin typeface="Times New Roman" pitchFamily="18" charset="0"/>
                <a:cs typeface="Times New Roman" pitchFamily="18" charset="0"/>
              </a:rPr>
              <a:t>концентрация внеклеточной ДНК в плазме крови больного возрастает в среднем в 5 раз по сравнению с концентрацией в крови здоровых доноров, а концентрация одного из фрагментов ДНК – транскрибируемой области рибосомного повтора (ТОрДНК), возрастает в 12 раз.</a:t>
            </a:r>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pPr lvl="0"/>
            <a:r>
              <a:rPr lang="ru-RU" b="1" dirty="0" smtClean="0">
                <a:latin typeface="Times New Roman" pitchFamily="18" charset="0"/>
                <a:cs typeface="Times New Roman" pitchFamily="18" charset="0"/>
              </a:rPr>
              <a:t>При хронической ишемической болезни сердца </a:t>
            </a:r>
            <a:r>
              <a:rPr lang="ru-RU" dirty="0" smtClean="0">
                <a:latin typeface="Times New Roman" pitchFamily="18" charset="0"/>
                <a:cs typeface="Times New Roman" pitchFamily="18" charset="0"/>
              </a:rPr>
              <a:t>содержание внеклеточной ДНК существенно не отличается от нормы, но содержание ТОрДНК</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в ней в 4,8 раз выше нормы, а в сыворотке - в 7 раз выше. Эта последовательность ДНК накапливается в сыворотке из-за того, что богата гуанином и цитозином, благодаря чему более устойчива к действию ферментов, разрушающих ДНК.</a:t>
            </a:r>
            <a:endParaRPr lang="en-US" dirty="0" smtClean="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pPr lvl="0"/>
            <a:r>
              <a:rPr lang="ru-RU" dirty="0" smtClean="0">
                <a:latin typeface="Times New Roman" pitchFamily="18" charset="0"/>
                <a:cs typeface="Times New Roman" pitchFamily="18" charset="0"/>
              </a:rPr>
              <a:t>Разные фрагменты ДНК человека по-разному влияют на работу клеток миокарда. Эксперименты, показали, что фрагменты, богатые аденином и тимидином, увеличивают частоту сокращений клеток сердечной мышцы в 2-2,5 раза, а фрагменты, богатые гуанином и цитозином, такие, как ТОрДНК, уменьшают частоту сокращений в 1,5-2 раза.</a:t>
            </a:r>
            <a:endParaRPr lang="en-US" dirty="0" smtClean="0">
              <a:latin typeface="Times New Roman" pitchFamily="18" charset="0"/>
              <a:cs typeface="Times New Roman" pitchFamily="18" charset="0"/>
            </a:endParaRPr>
          </a:p>
          <a:p>
            <a:pPr lvl="0"/>
            <a:endParaRPr lang="en-US" dirty="0" smtClean="0">
              <a:latin typeface="Times New Roman" pitchFamily="18" charset="0"/>
              <a:cs typeface="Times New Roman" pitchFamily="18" charset="0"/>
            </a:endParaRPr>
          </a:p>
          <a:p>
            <a:pPr lvl="0"/>
            <a:r>
              <a:rPr lang="ru-RU" dirty="0" smtClean="0">
                <a:latin typeface="Times New Roman" pitchFamily="18" charset="0"/>
                <a:cs typeface="Times New Roman" pitchFamily="18" charset="0"/>
              </a:rPr>
              <a:t>Накопление ТОрДНК в сыворотке крови больных острым инфарктом миокарда может влиять на сократительную функцию клеток и, следовательно, работу сердца. </a:t>
            </a:r>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990600"/>
            <a:ext cx="7561942" cy="646331"/>
          </a:xfrm>
          <a:prstGeom prst="rect">
            <a:avLst/>
          </a:prstGeom>
          <a:noFill/>
        </p:spPr>
        <p:txBody>
          <a:bodyPr wrap="none" rtlCol="0">
            <a:spAutoFit/>
          </a:bodyPr>
          <a:lstStyle/>
          <a:p>
            <a:r>
              <a:rPr lang="en-US" dirty="0" smtClean="0">
                <a:latin typeface="Times New Roman" pitchFamily="18" charset="0"/>
                <a:cs typeface="Times New Roman" pitchFamily="18" charset="0"/>
              </a:rPr>
              <a:t>Cell-free DNA concentration  in the normal= 0-50 </a:t>
            </a:r>
            <a:r>
              <a:rPr lang="en-US" dirty="0" err="1" smtClean="0">
                <a:latin typeface="Times New Roman" pitchFamily="18" charset="0"/>
                <a:cs typeface="Times New Roman" pitchFamily="18" charset="0"/>
              </a:rPr>
              <a:t>ng</a:t>
            </a:r>
            <a:r>
              <a:rPr lang="en-US" dirty="0" smtClean="0">
                <a:latin typeface="Times New Roman" pitchFamily="18" charset="0"/>
                <a:cs typeface="Times New Roman" pitchFamily="18" charset="0"/>
              </a:rPr>
              <a:t>/ml, 60–100 </a:t>
            </a:r>
            <a:r>
              <a:rPr lang="en-US" dirty="0" err="1" smtClean="0">
                <a:latin typeface="Times New Roman" pitchFamily="18" charset="0"/>
                <a:cs typeface="Times New Roman" pitchFamily="18" charset="0"/>
              </a:rPr>
              <a:t>bp</a:t>
            </a:r>
            <a:r>
              <a:rPr lang="en-US" dirty="0" smtClean="0">
                <a:latin typeface="Times New Roman" pitchFamily="18" charset="0"/>
                <a:cs typeface="Times New Roman" pitchFamily="18" charset="0"/>
              </a:rPr>
              <a:t> fragments </a:t>
            </a:r>
          </a:p>
          <a:p>
            <a:endParaRPr lang="en-US" dirty="0"/>
          </a:p>
        </p:txBody>
      </p:sp>
      <p:sp>
        <p:nvSpPr>
          <p:cNvPr id="5" name="TextBox 4"/>
          <p:cNvSpPr txBox="1"/>
          <p:nvPr/>
        </p:nvSpPr>
        <p:spPr>
          <a:xfrm>
            <a:off x="990600" y="2209800"/>
            <a:ext cx="6780639" cy="2585323"/>
          </a:xfrm>
          <a:prstGeom prst="rect">
            <a:avLst/>
          </a:prstGeom>
          <a:noFill/>
        </p:spPr>
        <p:txBody>
          <a:bodyPr wrap="none" rtlCol="0">
            <a:spAutoFit/>
          </a:bodyPr>
          <a:lstStyle/>
          <a:p>
            <a:r>
              <a:rPr lang="en-US" dirty="0" smtClean="0"/>
              <a:t>The increased levels of plasma </a:t>
            </a:r>
            <a:r>
              <a:rPr lang="en-US" dirty="0" err="1" smtClean="0"/>
              <a:t>cfDNA</a:t>
            </a:r>
            <a:r>
              <a:rPr lang="en-US" dirty="0" smtClean="0"/>
              <a:t> have been reported in a number</a:t>
            </a:r>
          </a:p>
          <a:p>
            <a:r>
              <a:rPr lang="en-US" dirty="0" smtClean="0"/>
              <a:t>of clinical disorders like </a:t>
            </a:r>
          </a:p>
          <a:p>
            <a:r>
              <a:rPr lang="en-US" dirty="0" smtClean="0"/>
              <a:t>cancer, </a:t>
            </a:r>
          </a:p>
          <a:p>
            <a:r>
              <a:rPr lang="en-US" dirty="0" smtClean="0"/>
              <a:t>stroke,</a:t>
            </a:r>
          </a:p>
          <a:p>
            <a:r>
              <a:rPr lang="en-US" dirty="0" smtClean="0"/>
              <a:t> trauma, </a:t>
            </a:r>
          </a:p>
          <a:p>
            <a:r>
              <a:rPr lang="en-US" dirty="0" smtClean="0"/>
              <a:t>myocardial</a:t>
            </a:r>
          </a:p>
          <a:p>
            <a:r>
              <a:rPr lang="en-US" dirty="0" smtClean="0"/>
              <a:t>infarction, </a:t>
            </a:r>
          </a:p>
          <a:p>
            <a:r>
              <a:rPr lang="en-US" dirty="0" smtClean="0"/>
              <a:t>autoimmune disorders, </a:t>
            </a:r>
          </a:p>
          <a:p>
            <a:r>
              <a:rPr lang="en-US" dirty="0" smtClean="0"/>
              <a:t> pregnancy-associated complications.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533400"/>
            <a:ext cx="8534400" cy="5355312"/>
          </a:xfrm>
          <a:prstGeom prst="rect">
            <a:avLst/>
          </a:prstGeom>
          <a:noFill/>
        </p:spPr>
        <p:txBody>
          <a:bodyPr wrap="square" rtlCol="0">
            <a:spAutoFit/>
          </a:bodyPr>
          <a:lstStyle/>
          <a:p>
            <a:r>
              <a:rPr lang="ru-RU" dirty="0" smtClean="0">
                <a:latin typeface="Times New Roman" pitchFamily="18" charset="0"/>
                <a:cs typeface="Times New Roman" pitchFamily="18" charset="0"/>
              </a:rPr>
              <a:t>В гидравлике известен так называемый эффект Томса: если в вязкую жидкость добавить линейный высокомолекулярный полимер в очень низкой концентрации , это приведет к снижению гидродинамического сопротивления в струе.</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Когда поток жидкости становится турбулентным, малые дозы полимера уменьшают вторичное вихреобразование. В опытах на атероматозных сосудах у животных внутриартериальное введение синтетического полимера в малой дозе приводило к увеличению диаметра церебральных артерий и восстановлению мозгового кровотока до 80-90% от исходного, </a:t>
            </a:r>
            <a:r>
              <a:rPr lang="en-US" smtClean="0">
                <a:latin typeface="Times New Roman" pitchFamily="18" charset="0"/>
                <a:cs typeface="Times New Roman" pitchFamily="18" charset="0"/>
              </a:rPr>
              <a:t>э</a:t>
            </a:r>
            <a:r>
              <a:rPr lang="ru-RU" smtClean="0">
                <a:latin typeface="Times New Roman" pitchFamily="18" charset="0"/>
                <a:cs typeface="Times New Roman" pitchFamily="18" charset="0"/>
              </a:rPr>
              <a:t>ффект </a:t>
            </a:r>
            <a:r>
              <a:rPr lang="ru-RU" dirty="0" smtClean="0">
                <a:latin typeface="Times New Roman" pitchFamily="18" charset="0"/>
                <a:cs typeface="Times New Roman" pitchFamily="18" charset="0"/>
              </a:rPr>
              <a:t>сохранялся в течение недели. </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В плазме крови здоровых людей были обнаружены длинные фрагменты ДНК, сопоставимые по молекулярной массе с полимерами Томса. Оказалось, что у больных с ишемическими инсультами содержание ДНК в плазме возрастало семикратно, а в тяжелых случаях - двадцатикратно, причем она была представлена короткими фрагментами.</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Такие низкомолекулярные фрагменты ДНК повышали вязкость крови и способствовали тромбообразованию.  </a:t>
            </a:r>
            <a:endParaRPr lang="en-US" dirty="0" smtClean="0">
              <a:latin typeface="Times New Roman" pitchFamily="18" charset="0"/>
              <a:cs typeface="Times New Roman" pitchFamily="18" charset="0"/>
            </a:endParaRP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0" y="2133600"/>
            <a:ext cx="4239302" cy="1200329"/>
          </a:xfrm>
          <a:prstGeom prst="rect">
            <a:avLst/>
          </a:prstGeom>
          <a:noFill/>
        </p:spPr>
        <p:txBody>
          <a:bodyPr wrap="none" rtlCol="0">
            <a:spAutoFit/>
          </a:bodyPr>
          <a:lstStyle/>
          <a:p>
            <a:r>
              <a:rPr lang="en-US" b="1" dirty="0" smtClean="0">
                <a:latin typeface="Times New Roman" pitchFamily="18" charset="0"/>
                <a:cs typeface="Times New Roman" pitchFamily="18" charset="0"/>
              </a:rPr>
              <a:t>Actively Released  DNA from cells -</a:t>
            </a:r>
            <a:endParaRPr lang="en-US" b="1" dirty="0" smtClean="0"/>
          </a:p>
          <a:p>
            <a:endParaRPr lang="en-US" b="1" dirty="0" smtClean="0"/>
          </a:p>
          <a:p>
            <a:r>
              <a:rPr lang="en-US" b="1" dirty="0" smtClean="0">
                <a:latin typeface="Times New Roman" pitchFamily="18" charset="0"/>
                <a:cs typeface="Times New Roman" pitchFamily="18" charset="0"/>
              </a:rPr>
              <a:t>Intracellular and </a:t>
            </a:r>
            <a:r>
              <a:rPr lang="en-US" b="1" dirty="0" err="1" smtClean="0">
                <a:latin typeface="Times New Roman" pitchFamily="18" charset="0"/>
                <a:cs typeface="Times New Roman" pitchFamily="18" charset="0"/>
              </a:rPr>
              <a:t>Intraorgan</a:t>
            </a:r>
            <a:r>
              <a:rPr lang="en-US" b="1" dirty="0" smtClean="0">
                <a:latin typeface="Times New Roman" pitchFamily="18" charset="0"/>
                <a:cs typeface="Times New Roman" pitchFamily="18" charset="0"/>
              </a:rPr>
              <a:t> Messenger?</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chasovss\Pictures\2005_02_25\IMG_1018.JPG"/>
          <p:cNvPicPr>
            <a:picLocks noChangeAspect="1" noChangeArrowheads="1"/>
          </p:cNvPicPr>
          <p:nvPr/>
        </p:nvPicPr>
        <p:blipFill>
          <a:blip r:embed="rId2" cstate="print"/>
          <a:srcRect/>
          <a:stretch>
            <a:fillRect/>
          </a:stretch>
        </p:blipFill>
        <p:spPr bwMode="auto">
          <a:xfrm>
            <a:off x="0" y="0"/>
            <a:ext cx="9145588" cy="68580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876300" y="933450"/>
            <a:ext cx="7391400" cy="49911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19800" y="2057400"/>
            <a:ext cx="2895600" cy="762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Times New Roman" pitchFamily="18" charset="0"/>
                <a:cs typeface="Times New Roman" pitchFamily="18" charset="0"/>
              </a:rPr>
              <a:t>Actively Released  DNA from cells</a:t>
            </a:r>
            <a:endParaRPr lang="en-US" dirty="0">
              <a:solidFill>
                <a:schemeClr val="tx1"/>
              </a:solidFill>
            </a:endParaRPr>
          </a:p>
        </p:txBody>
      </p:sp>
      <p:sp>
        <p:nvSpPr>
          <p:cNvPr id="3" name="TextBox 2"/>
          <p:cNvSpPr txBox="1"/>
          <p:nvPr/>
        </p:nvSpPr>
        <p:spPr>
          <a:xfrm>
            <a:off x="228600" y="381000"/>
            <a:ext cx="8261621" cy="523220"/>
          </a:xfrm>
          <a:prstGeom prst="rect">
            <a:avLst/>
          </a:prstGeom>
          <a:noFill/>
        </p:spPr>
        <p:txBody>
          <a:bodyPr wrap="none" rtlCol="0">
            <a:spAutoFit/>
          </a:bodyPr>
          <a:lstStyle/>
          <a:p>
            <a:r>
              <a:rPr lang="en-US" sz="2800" dirty="0" smtClean="0">
                <a:latin typeface="Times New Roman" pitchFamily="18" charset="0"/>
                <a:cs typeface="Times New Roman" pitchFamily="18" charset="0"/>
              </a:rPr>
              <a:t>Mechanisms of release of cell-free DNA into circulation</a:t>
            </a:r>
            <a:endParaRPr lang="en-US" sz="2800" dirty="0">
              <a:latin typeface="Times New Roman" pitchFamily="18" charset="0"/>
              <a:cs typeface="Times New Roman" pitchFamily="18" charset="0"/>
            </a:endParaRPr>
          </a:p>
        </p:txBody>
      </p:sp>
      <p:sp>
        <p:nvSpPr>
          <p:cNvPr id="4" name="Rectangle 3"/>
          <p:cNvSpPr/>
          <p:nvPr/>
        </p:nvSpPr>
        <p:spPr>
          <a:xfrm>
            <a:off x="304800" y="2133600"/>
            <a:ext cx="16002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09600" y="2221468"/>
            <a:ext cx="992579" cy="369332"/>
          </a:xfrm>
          <a:prstGeom prst="rect">
            <a:avLst/>
          </a:prstGeom>
          <a:noFill/>
        </p:spPr>
        <p:txBody>
          <a:bodyPr wrap="none" rtlCol="0">
            <a:spAutoFit/>
          </a:bodyPr>
          <a:lstStyle/>
          <a:p>
            <a:r>
              <a:rPr lang="en-US" dirty="0" smtClean="0">
                <a:latin typeface="Times New Roman" pitchFamily="18" charset="0"/>
                <a:cs typeface="Times New Roman" pitchFamily="18" charset="0"/>
              </a:rPr>
              <a:t>Necrosis</a:t>
            </a:r>
            <a:endParaRPr lang="en-US" dirty="0">
              <a:latin typeface="Times New Roman" pitchFamily="18" charset="0"/>
              <a:cs typeface="Times New Roman" pitchFamily="18" charset="0"/>
            </a:endParaRPr>
          </a:p>
        </p:txBody>
      </p:sp>
      <p:sp>
        <p:nvSpPr>
          <p:cNvPr id="10" name="Rectangle 9"/>
          <p:cNvSpPr/>
          <p:nvPr/>
        </p:nvSpPr>
        <p:spPr>
          <a:xfrm>
            <a:off x="3048000" y="2133600"/>
            <a:ext cx="20574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Times New Roman" pitchFamily="18" charset="0"/>
                <a:cs typeface="Times New Roman" pitchFamily="18" charset="0"/>
              </a:rPr>
              <a:t>Apoptosis</a:t>
            </a:r>
            <a:endParaRPr lang="en-US" dirty="0">
              <a:solidFill>
                <a:schemeClr val="tx1"/>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1676400"/>
            <a:ext cx="7924800" cy="3139321"/>
          </a:xfrm>
          <a:prstGeom prst="rect">
            <a:avLst/>
          </a:prstGeom>
          <a:noFill/>
        </p:spPr>
        <p:txBody>
          <a:bodyPr wrap="square" rtlCol="0">
            <a:spAutoFit/>
          </a:bodyPr>
          <a:lstStyle/>
          <a:p>
            <a:r>
              <a:rPr lang="en-US" dirty="0" smtClean="0">
                <a:latin typeface="Times New Roman" pitchFamily="18" charset="0"/>
                <a:cs typeface="Times New Roman" pitchFamily="18" charset="0"/>
              </a:rPr>
              <a:t>In healthy individuals, the concentration of circulating DNA is low, because dead cells are removed efficiently from circulation by phagocytes. Circulating DNA has a </a:t>
            </a:r>
            <a:r>
              <a:rPr lang="en-US" smtClean="0">
                <a:latin typeface="Times New Roman" pitchFamily="18" charset="0"/>
                <a:cs typeface="Times New Roman" pitchFamily="18" charset="0"/>
              </a:rPr>
              <a:t>short </a:t>
            </a:r>
            <a:r>
              <a:rPr lang="en-US" smtClean="0">
                <a:latin typeface="Times New Roman" pitchFamily="18" charset="0"/>
                <a:cs typeface="Times New Roman" pitchFamily="18" charset="0"/>
              </a:rPr>
              <a:t>half life </a:t>
            </a:r>
            <a:r>
              <a:rPr lang="en-US" dirty="0" smtClean="0">
                <a:latin typeface="Times New Roman" pitchFamily="18" charset="0"/>
                <a:cs typeface="Times New Roman" pitchFamily="18" charset="0"/>
              </a:rPr>
              <a:t>(10 to 15 minutes) and is removed mainly by the liver  Accumulation of DNA in the circulation can result from an excessive release of DNA caused by massive cell death, inefficient removal of the dead cells or a combination of both.</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In various diseases, such as cancer, autoimmune disease, sepsis or myocardial infarction, elevated levels of circulating DNA.</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Circulating DNA concentrations are elevated early in patients with trauma, stroke, and ACS, and are generally highest in patients with a high risk of death.</a:t>
            </a:r>
            <a:endParaRPr lang="en-US"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609600"/>
            <a:ext cx="8729826" cy="461665"/>
          </a:xfrm>
          <a:prstGeom prst="rect">
            <a:avLst/>
          </a:prstGeom>
          <a:noFill/>
        </p:spPr>
        <p:txBody>
          <a:bodyPr wrap="none" rtlCol="0">
            <a:spAutoFit/>
          </a:bodyPr>
          <a:lstStyle/>
          <a:p>
            <a:r>
              <a:rPr lang="en-US" sz="2400" dirty="0" smtClean="0">
                <a:latin typeface="Times New Roman" pitchFamily="18" charset="0"/>
                <a:cs typeface="Times New Roman" pitchFamily="18" charset="0"/>
              </a:rPr>
              <a:t>Various pathways by which nucleic acids are released into circulation</a:t>
            </a:r>
            <a:endParaRPr lang="en-US" sz="2400" dirty="0">
              <a:latin typeface="Times New Roman" pitchFamily="18" charset="0"/>
              <a:cs typeface="Times New Roman" pitchFamily="18" charset="0"/>
            </a:endParaRPr>
          </a:p>
        </p:txBody>
      </p:sp>
      <p:sp>
        <p:nvSpPr>
          <p:cNvPr id="3" name="Rectangle 2"/>
          <p:cNvSpPr/>
          <p:nvPr/>
        </p:nvSpPr>
        <p:spPr>
          <a:xfrm>
            <a:off x="3505200" y="3124200"/>
            <a:ext cx="2590800" cy="990600"/>
          </a:xfrm>
          <a:prstGeom prst="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Times New Roman" pitchFamily="18" charset="0"/>
              </a:rPr>
              <a:t>Circulation</a:t>
            </a:r>
            <a:r>
              <a:rPr lang="en-US" sz="2000" b="1" dirty="0" smtClean="0">
                <a:latin typeface="Times New Roman" pitchFamily="18" charset="0"/>
              </a:rPr>
              <a:t>  </a:t>
            </a:r>
            <a:r>
              <a:rPr lang="en-US" sz="2000" b="1" dirty="0" smtClean="0">
                <a:solidFill>
                  <a:schemeClr val="tx1"/>
                </a:solidFill>
                <a:latin typeface="Times New Roman" pitchFamily="18" charset="0"/>
              </a:rPr>
              <a:t>DNA</a:t>
            </a:r>
            <a:endParaRPr lang="en-US" sz="2000" b="1" dirty="0">
              <a:latin typeface="Times New Roman" pitchFamily="18" charset="0"/>
            </a:endParaRPr>
          </a:p>
        </p:txBody>
      </p:sp>
      <p:sp>
        <p:nvSpPr>
          <p:cNvPr id="4" name="TextBox 3"/>
          <p:cNvSpPr txBox="1"/>
          <p:nvPr/>
        </p:nvSpPr>
        <p:spPr>
          <a:xfrm>
            <a:off x="1064821" y="4812268"/>
            <a:ext cx="992579" cy="369332"/>
          </a:xfrm>
          <a:prstGeom prst="rect">
            <a:avLst/>
          </a:prstGeom>
          <a:noFill/>
        </p:spPr>
        <p:txBody>
          <a:bodyPr wrap="none" rtlCol="0">
            <a:spAutoFit/>
          </a:bodyPr>
          <a:lstStyle/>
          <a:p>
            <a:r>
              <a:rPr lang="en-US" dirty="0" smtClean="0">
                <a:latin typeface="Times New Roman" pitchFamily="18" charset="0"/>
                <a:cs typeface="Times New Roman" pitchFamily="18" charset="0"/>
              </a:rPr>
              <a:t>Necrosis</a:t>
            </a:r>
            <a:endParaRPr lang="en-US" dirty="0">
              <a:latin typeface="Times New Roman" pitchFamily="18" charset="0"/>
              <a:cs typeface="Times New Roman" pitchFamily="18" charset="0"/>
            </a:endParaRPr>
          </a:p>
        </p:txBody>
      </p:sp>
      <p:sp>
        <p:nvSpPr>
          <p:cNvPr id="5" name="TextBox 4"/>
          <p:cNvSpPr txBox="1"/>
          <p:nvPr/>
        </p:nvSpPr>
        <p:spPr>
          <a:xfrm>
            <a:off x="2689180" y="5498068"/>
            <a:ext cx="1120820" cy="369332"/>
          </a:xfrm>
          <a:prstGeom prst="rect">
            <a:avLst/>
          </a:prstGeom>
          <a:noFill/>
        </p:spPr>
        <p:txBody>
          <a:bodyPr wrap="none" rtlCol="0">
            <a:spAutoFit/>
          </a:bodyPr>
          <a:lstStyle/>
          <a:p>
            <a:r>
              <a:rPr lang="en-US" dirty="0" smtClean="0">
                <a:latin typeface="Times New Roman" pitchFamily="18" charset="0"/>
                <a:cs typeface="Times New Roman" pitchFamily="18" charset="0"/>
              </a:rPr>
              <a:t>Apoptosis</a:t>
            </a:r>
            <a:endParaRPr lang="en-US" dirty="0">
              <a:latin typeface="Times New Roman" pitchFamily="18" charset="0"/>
              <a:cs typeface="Times New Roman" pitchFamily="18" charset="0"/>
            </a:endParaRPr>
          </a:p>
        </p:txBody>
      </p:sp>
      <p:sp>
        <p:nvSpPr>
          <p:cNvPr id="6" name="TextBox 5"/>
          <p:cNvSpPr txBox="1"/>
          <p:nvPr/>
        </p:nvSpPr>
        <p:spPr>
          <a:xfrm>
            <a:off x="304800" y="3276600"/>
            <a:ext cx="2486578" cy="369332"/>
          </a:xfrm>
          <a:prstGeom prst="rect">
            <a:avLst/>
          </a:prstGeom>
          <a:noFill/>
        </p:spPr>
        <p:txBody>
          <a:bodyPr wrap="none" rtlCol="0">
            <a:spAutoFit/>
          </a:bodyPr>
          <a:lstStyle/>
          <a:p>
            <a:r>
              <a:rPr lang="en-US" dirty="0" smtClean="0">
                <a:latin typeface="Times New Roman" pitchFamily="18" charset="0"/>
                <a:cs typeface="Times New Roman" pitchFamily="18" charset="0"/>
              </a:rPr>
              <a:t>Actively Released  DNA</a:t>
            </a:r>
            <a:endParaRPr lang="en-US" dirty="0">
              <a:latin typeface="Times New Roman" pitchFamily="18" charset="0"/>
              <a:cs typeface="Times New Roman" pitchFamily="18" charset="0"/>
            </a:endParaRPr>
          </a:p>
        </p:txBody>
      </p:sp>
      <p:sp>
        <p:nvSpPr>
          <p:cNvPr id="7" name="TextBox 6"/>
          <p:cNvSpPr txBox="1"/>
          <p:nvPr/>
        </p:nvSpPr>
        <p:spPr>
          <a:xfrm>
            <a:off x="6477000" y="1371600"/>
            <a:ext cx="2467342" cy="369332"/>
          </a:xfrm>
          <a:prstGeom prst="rect">
            <a:avLst/>
          </a:prstGeom>
          <a:noFill/>
        </p:spPr>
        <p:txBody>
          <a:bodyPr wrap="none" rtlCol="0">
            <a:spAutoFit/>
          </a:bodyPr>
          <a:lstStyle/>
          <a:p>
            <a:r>
              <a:rPr lang="en-US" dirty="0" smtClean="0">
                <a:latin typeface="Times New Roman" pitchFamily="18" charset="0"/>
                <a:cs typeface="Times New Roman" pitchFamily="18" charset="0"/>
              </a:rPr>
              <a:t>Circulating Cancer Cells</a:t>
            </a:r>
            <a:endParaRPr lang="en-US" dirty="0">
              <a:latin typeface="Times New Roman" pitchFamily="18" charset="0"/>
              <a:cs typeface="Times New Roman" pitchFamily="18" charset="0"/>
            </a:endParaRPr>
          </a:p>
        </p:txBody>
      </p:sp>
      <p:sp>
        <p:nvSpPr>
          <p:cNvPr id="8" name="TextBox 7"/>
          <p:cNvSpPr txBox="1"/>
          <p:nvPr/>
        </p:nvSpPr>
        <p:spPr>
          <a:xfrm>
            <a:off x="6400800" y="2057400"/>
            <a:ext cx="672043" cy="369332"/>
          </a:xfrm>
          <a:prstGeom prst="rect">
            <a:avLst/>
          </a:prstGeom>
          <a:noFill/>
        </p:spPr>
        <p:txBody>
          <a:bodyPr wrap="none" rtlCol="0">
            <a:spAutoFit/>
          </a:bodyPr>
          <a:lstStyle/>
          <a:p>
            <a:r>
              <a:rPr lang="en-US" dirty="0" err="1" smtClean="0">
                <a:latin typeface="Times New Roman" pitchFamily="18" charset="0"/>
                <a:cs typeface="Times New Roman" pitchFamily="18" charset="0"/>
              </a:rPr>
              <a:t>Lysis</a:t>
            </a:r>
            <a:endParaRPr lang="en-US" dirty="0">
              <a:latin typeface="Times New Roman" pitchFamily="18" charset="0"/>
              <a:cs typeface="Times New Roman" pitchFamily="18" charset="0"/>
            </a:endParaRPr>
          </a:p>
        </p:txBody>
      </p:sp>
      <p:sp>
        <p:nvSpPr>
          <p:cNvPr id="9" name="TextBox 8"/>
          <p:cNvSpPr txBox="1"/>
          <p:nvPr/>
        </p:nvSpPr>
        <p:spPr>
          <a:xfrm>
            <a:off x="6172200" y="5715000"/>
            <a:ext cx="2089033" cy="646331"/>
          </a:xfrm>
          <a:prstGeom prst="rect">
            <a:avLst/>
          </a:prstGeom>
          <a:noFill/>
        </p:spPr>
        <p:txBody>
          <a:bodyPr wrap="none" rtlCol="0">
            <a:spAutoFit/>
          </a:bodyPr>
          <a:lstStyle/>
          <a:p>
            <a:r>
              <a:rPr lang="en-US" dirty="0" err="1" smtClean="0">
                <a:latin typeface="Times New Roman" pitchFamily="18" charset="0"/>
                <a:cs typeface="Times New Roman" pitchFamily="18" charset="0"/>
              </a:rPr>
              <a:t>Internucleosomal</a:t>
            </a:r>
            <a:r>
              <a:rPr lang="en-US"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Cleavage Chromatin</a:t>
            </a:r>
            <a:endParaRPr lang="en-US" dirty="0">
              <a:latin typeface="Times New Roman" pitchFamily="18" charset="0"/>
              <a:cs typeface="Times New Roman" pitchFamily="18" charset="0"/>
            </a:endParaRPr>
          </a:p>
        </p:txBody>
      </p:sp>
      <p:sp>
        <p:nvSpPr>
          <p:cNvPr id="10" name="TextBox 9"/>
          <p:cNvSpPr txBox="1"/>
          <p:nvPr/>
        </p:nvSpPr>
        <p:spPr>
          <a:xfrm>
            <a:off x="5867400" y="4736068"/>
            <a:ext cx="2896947" cy="369332"/>
          </a:xfrm>
          <a:prstGeom prst="rect">
            <a:avLst/>
          </a:prstGeom>
          <a:noFill/>
        </p:spPr>
        <p:txBody>
          <a:bodyPr wrap="none" rtlCol="0">
            <a:spAutoFit/>
          </a:bodyPr>
          <a:lstStyle/>
          <a:p>
            <a:r>
              <a:rPr lang="en-US" dirty="0" err="1" smtClean="0">
                <a:latin typeface="Times New Roman" pitchFamily="18" charset="0"/>
                <a:cs typeface="Times New Roman" pitchFamily="18" charset="0"/>
              </a:rPr>
              <a:t>Ribonucleo</a:t>
            </a:r>
            <a:r>
              <a:rPr lang="en-US" dirty="0" smtClean="0">
                <a:latin typeface="Times New Roman" pitchFamily="18" charset="0"/>
                <a:cs typeface="Times New Roman" pitchFamily="18" charset="0"/>
              </a:rPr>
              <a:t>-Protein Complex</a:t>
            </a:r>
            <a:endParaRPr lang="en-US" dirty="0">
              <a:latin typeface="Times New Roman" pitchFamily="18" charset="0"/>
              <a:cs typeface="Times New Roman" pitchFamily="18" charset="0"/>
            </a:endParaRPr>
          </a:p>
        </p:txBody>
      </p:sp>
      <p:cxnSp>
        <p:nvCxnSpPr>
          <p:cNvPr id="12" name="Straight Arrow Connector 11"/>
          <p:cNvCxnSpPr/>
          <p:nvPr/>
        </p:nvCxnSpPr>
        <p:spPr>
          <a:xfrm flipH="1">
            <a:off x="6858000" y="1676400"/>
            <a:ext cx="3048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6019800" y="2438400"/>
            <a:ext cx="5334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6096000" y="4191000"/>
            <a:ext cx="6096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7010400" y="5105400"/>
            <a:ext cx="7620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flipV="1">
            <a:off x="3733800" y="5867400"/>
            <a:ext cx="22860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3429000" y="4343400"/>
            <a:ext cx="60960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2133600" y="4343400"/>
            <a:ext cx="12954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2743200" y="3581400"/>
            <a:ext cx="685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00400" y="304800"/>
            <a:ext cx="910827" cy="400110"/>
          </a:xfrm>
          <a:prstGeom prst="rect">
            <a:avLst/>
          </a:prstGeom>
          <a:noFill/>
        </p:spPr>
        <p:txBody>
          <a:bodyPr wrap="none" rtlCol="0">
            <a:spAutoFit/>
          </a:bodyPr>
          <a:lstStyle/>
          <a:p>
            <a:r>
              <a:rPr lang="en-US" sz="2000" dirty="0" smtClean="0">
                <a:latin typeface="Times New Roman" pitchFamily="18" charset="0"/>
                <a:cs typeface="Times New Roman" pitchFamily="18" charset="0"/>
              </a:rPr>
              <a:t>Cancer</a:t>
            </a:r>
            <a:endParaRPr lang="en-US" sz="2000" dirty="0">
              <a:latin typeface="Times New Roman" pitchFamily="18" charset="0"/>
              <a:cs typeface="Times New Roman" pitchFamily="18" charset="0"/>
            </a:endParaRPr>
          </a:p>
        </p:txBody>
      </p:sp>
      <p:sp>
        <p:nvSpPr>
          <p:cNvPr id="3" name="TextBox 2"/>
          <p:cNvSpPr txBox="1"/>
          <p:nvPr/>
        </p:nvSpPr>
        <p:spPr>
          <a:xfrm>
            <a:off x="838200" y="2438400"/>
            <a:ext cx="7848600" cy="369332"/>
          </a:xfrm>
          <a:prstGeom prst="rect">
            <a:avLst/>
          </a:prstGeom>
          <a:noFill/>
        </p:spPr>
        <p:txBody>
          <a:bodyPr wrap="square" rtlCol="0">
            <a:spAutoFit/>
          </a:bodyPr>
          <a:lstStyle/>
          <a:p>
            <a:r>
              <a:rPr lang="en-US" dirty="0" smtClean="0"/>
              <a:t>DNA concentration in plasma can be influenced by tumor stage, size and location</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762000" y="3425825"/>
            <a:ext cx="6115050" cy="2593975"/>
          </a:xfrm>
          <a:prstGeom prst="rect">
            <a:avLst/>
          </a:prstGeom>
          <a:noFill/>
          <a:ln w="9525">
            <a:noFill/>
            <a:miter lim="800000"/>
            <a:headEnd/>
            <a:tailEnd/>
          </a:ln>
        </p:spPr>
      </p:pic>
      <p:sp>
        <p:nvSpPr>
          <p:cNvPr id="5" name="TextBox 4"/>
          <p:cNvSpPr txBox="1"/>
          <p:nvPr/>
        </p:nvSpPr>
        <p:spPr>
          <a:xfrm>
            <a:off x="990600" y="1447800"/>
            <a:ext cx="5803576" cy="369332"/>
          </a:xfrm>
          <a:prstGeom prst="rect">
            <a:avLst/>
          </a:prstGeom>
          <a:noFill/>
        </p:spPr>
        <p:txBody>
          <a:bodyPr wrap="none" rtlCol="0">
            <a:spAutoFit/>
          </a:bodyPr>
          <a:lstStyle/>
          <a:p>
            <a:r>
              <a:rPr lang="en-US" dirty="0" smtClean="0"/>
              <a:t>Cell-free DNA concentration  in the cancer =  50-5000 </a:t>
            </a:r>
            <a:r>
              <a:rPr lang="en-US" dirty="0" err="1" smtClean="0"/>
              <a:t>ng</a:t>
            </a:r>
            <a:r>
              <a:rPr lang="en-US" dirty="0" smtClean="0"/>
              <a:t>/ml</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irculating-tumor-dna.jpg"/>
          <p:cNvPicPr>
            <a:picLocks noChangeAspect="1"/>
          </p:cNvPicPr>
          <p:nvPr/>
        </p:nvPicPr>
        <p:blipFill>
          <a:blip r:embed="rId2" cstate="print"/>
          <a:stretch>
            <a:fillRect/>
          </a:stretch>
        </p:blipFill>
        <p:spPr>
          <a:xfrm>
            <a:off x="2624746" y="1170017"/>
            <a:ext cx="3894513" cy="451796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41322" y="457200"/>
            <a:ext cx="1890261" cy="400110"/>
          </a:xfrm>
          <a:prstGeom prst="rect">
            <a:avLst/>
          </a:prstGeom>
          <a:noFill/>
        </p:spPr>
        <p:txBody>
          <a:bodyPr wrap="none" rtlCol="0">
            <a:spAutoFit/>
          </a:bodyPr>
          <a:lstStyle/>
          <a:p>
            <a:r>
              <a:rPr lang="en-US" sz="2000" b="1" dirty="0" err="1" smtClean="0">
                <a:latin typeface="Times New Roman" pitchFamily="18" charset="0"/>
                <a:cs typeface="Times New Roman" pitchFamily="18" charset="0"/>
              </a:rPr>
              <a:t>Genometastasis</a:t>
            </a:r>
            <a:endParaRPr lang="en-US" sz="2000" dirty="0">
              <a:latin typeface="Times New Roman" pitchFamily="18" charset="0"/>
              <a:cs typeface="Times New Roman" pitchFamily="18" charset="0"/>
            </a:endParaRPr>
          </a:p>
        </p:txBody>
      </p:sp>
      <p:pic>
        <p:nvPicPr>
          <p:cNvPr id="3" name="Picture 2"/>
          <p:cNvPicPr>
            <a:picLocks noChangeAspect="1" noChangeArrowheads="1"/>
          </p:cNvPicPr>
          <p:nvPr/>
        </p:nvPicPr>
        <p:blipFill>
          <a:blip r:embed="rId2" cstate="print"/>
          <a:srcRect/>
          <a:stretch>
            <a:fillRect/>
          </a:stretch>
        </p:blipFill>
        <p:spPr bwMode="auto">
          <a:xfrm>
            <a:off x="696913" y="931851"/>
            <a:ext cx="7380287" cy="5257812"/>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1305</TotalTime>
  <Words>592</Words>
  <Application>Microsoft Office PowerPoint</Application>
  <PresentationFormat>On-screen Show (4:3)</PresentationFormat>
  <Paragraphs>84</Paragraphs>
  <Slides>22</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4" baseType="lpstr">
      <vt:lpstr>Office Theme</vt:lpstr>
      <vt:lpstr>CorelPhotoPaint.Image.8</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Sergey Chasovskikh</dc:creator>
  <cp:lastModifiedBy>Sergey</cp:lastModifiedBy>
  <cp:revision>83</cp:revision>
  <dcterms:created xsi:type="dcterms:W3CDTF">2012-08-27T19:09:36Z</dcterms:created>
  <dcterms:modified xsi:type="dcterms:W3CDTF">2012-11-10T18:29:05Z</dcterms:modified>
</cp:coreProperties>
</file>