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ags/tag8.xml" ContentType="application/vnd.openxmlformats-officedocument.presentationml.tags+xml"/>
  <Override PartName="/ppt/tags/tag104.xml" ContentType="application/vnd.openxmlformats-officedocument.presentationml.tags+xml"/>
  <Override PartName="/ppt/theme/theme5.xml" ContentType="application/vnd.openxmlformats-officedocument.theme+xml"/>
  <Override PartName="/ppt/tags/tag140.xml" ContentType="application/vnd.openxmlformats-officedocument.presentationml.tags+xml"/>
  <Override PartName="/ppt/notesSlides/notesSlide2.xml" ContentType="application/vnd.openxmlformats-officedocument.presentationml.notesSlide+xml"/>
  <Override PartName="/ppt/tags/tag151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diagrams/quickStyle3.xml" ContentType="application/vnd.openxmlformats-officedocument.drawingml.diagramStyle+xml"/>
  <Override PartName="/ppt/slides/slide33.xml" ContentType="application/vnd.openxmlformats-officedocument.presentationml.slide+xml"/>
  <Default Extension="emf" ContentType="image/x-emf"/>
  <Override PartName="/ppt/tags/tag68.xml" ContentType="application/vnd.openxmlformats-officedocument.presentationml.tags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ppt/slideLayouts/slideLayout32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slideLayouts/slideLayout21.xml" ContentType="application/vnd.openxmlformats-officedocument.presentationml.slideLayout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slideMasters/slideMaster5.xml" ContentType="application/vnd.openxmlformats-officedocument.presentationml.slideMaster+xml"/>
  <Override PartName="/ppt/tags/tag106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notesSlides/notesSlide4.xml" ContentType="application/vnd.openxmlformats-officedocument.presentationml.notesSlide+xml"/>
  <Override PartName="/ppt/tags/tag131.xml" ContentType="application/vnd.openxmlformats-officedocument.presentationml.tags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20.xml" ContentType="application/vnd.openxmlformats-officedocument.presentationml.tags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tags/tag87.xml" ContentType="application/vnd.openxmlformats-officedocument.presentationml.tags+xml"/>
  <Override PartName="/ppt/slideLayouts/slideLayout26.xml" ContentType="application/vnd.openxmlformats-officedocument.presentationml.slideLayout+xml"/>
  <Override PartName="/ppt/theme/themeOverride3.xml" ContentType="application/vnd.openxmlformats-officedocument.themeOverride+xml"/>
  <Override PartName="/ppt/tags/tag29.xml" ContentType="application/vnd.openxmlformats-officedocument.presentationml.tags+xml"/>
  <Override PartName="/ppt/tags/tag76.xml" ContentType="application/vnd.openxmlformats-officedocument.presentationml.tags+xml"/>
  <Override PartName="/ppt/slideLayouts/slideLayout51.xml" ContentType="application/vnd.openxmlformats-officedocument.presentationml.slideLayou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slideLayouts/slideLayout40.xml" ContentType="application/vnd.openxmlformats-officedocument.presentationml.slideLayout+xml"/>
  <Override PartName="/ppt/tags/tag158.xml" ContentType="application/vnd.openxmlformats-officedocument.presentationml.tags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tags/tag147.xml" ContentType="application/vnd.openxmlformats-officedocument.presentationml.tag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tags/tag32.xml" ContentType="application/vnd.openxmlformats-officedocument.presentationml.tags+xml"/>
  <Override PartName="/ppt/tags/tag136.xml" ContentType="application/vnd.openxmlformats-officedocument.presentationml.tags+xml"/>
  <Override PartName="/ppt/diagrams/colors6.xml" ContentType="application/vnd.openxmlformats-officedocument.drawingml.diagramColor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43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tags/tag161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tags/tag132.xml" ContentType="application/vnd.openxmlformats-officedocument.presentationml.tags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tags/tag150.xml" ContentType="application/vnd.openxmlformats-officedocument.presentationml.tags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slideLayouts/slideLayout45.xml" ContentType="application/vnd.openxmlformats-officedocument.presentationml.slideLayout+xml"/>
  <Override PartName="/ppt/drawings/drawing1.xml" ContentType="application/vnd.openxmlformats-officedocument.drawingml.chartshape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tags/tag3.xml" ContentType="application/vnd.openxmlformats-officedocument.presentationml.tags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slideLayouts/slideLayout16.xml" ContentType="application/vnd.openxmlformats-officedocument.presentationml.slideLayout+xml"/>
  <Override PartName="/ppt/tags/tag88.xml" ContentType="application/vnd.openxmlformats-officedocument.presentationml.tags+xml"/>
  <Default Extension="jpeg" ContentType="image/jpeg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slideLayouts/slideLayout23.xml" ContentType="application/vnd.openxmlformats-officedocument.presentationml.slideLayout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tags/tag159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diagrams/data5.xml" ContentType="application/vnd.openxmlformats-officedocument.drawingml.diagramData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tags/tag155.xml" ContentType="application/vnd.openxmlformats-officedocument.presentationml.tags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charts/chart2.xml" ContentType="application/vnd.openxmlformats-officedocument.drawingml.chart+xml"/>
  <Override PartName="/ppt/tags/tag162.xml" ContentType="application/vnd.openxmlformats-officedocument.presentationml.tags+xml"/>
  <Override PartName="/ppt/slides/slide29.xml" ContentType="application/vnd.openxmlformats-officedocument.presentationml.slide+xml"/>
  <Override PartName="/ppt/tags/tag122.xml" ContentType="application/vnd.openxmlformats-officedocument.presentationml.tags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tags/tag89.xml" ContentType="application/vnd.openxmlformats-officedocument.presentationml.tags+xml"/>
  <Override PartName="/ppt/slideLayouts/slideLayout28.xml" ContentType="application/vnd.openxmlformats-officedocument.presentationml.slideLayout+xml"/>
  <Override PartName="/ppt/tags/tag111.xml" ContentType="application/vnd.openxmlformats-officedocument.presentationml.tags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slideLayouts/slideLayout53.xml" ContentType="application/vnd.openxmlformats-officedocument.presentationml.slideLayout+xml"/>
  <Override PartName="/ppt/slides/slide32.xml" ContentType="application/vnd.openxmlformats-officedocument.presentationml.slide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gs/tag45.xml" ContentType="application/vnd.openxmlformats-officedocument.presentationml.tags+xml"/>
  <Override PartName="/ppt/slideLayouts/slideLayout20.xml" ContentType="application/vnd.openxmlformats-officedocument.presentationml.slideLayout+xml"/>
  <Override PartName="/ppt/tags/tag92.xml" ContentType="application/vnd.openxmlformats-officedocument.presentationml.tags+xml"/>
  <Override PartName="/ppt/slideLayouts/slideLayout31.xml" ContentType="application/vnd.openxmlformats-officedocument.presentationml.slideLayout+xml"/>
  <Override PartName="/ppt/tags/tag149.xml" ContentType="application/vnd.openxmlformats-officedocument.presentationml.tag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charts/chart7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heme/theme6.xml" ContentType="application/vnd.openxmlformats-officedocument.theme+xml"/>
  <Override PartName="/ppt/tags/tag152.xml" ContentType="application/vnd.openxmlformats-officedocument.presentationml.tags+xml"/>
  <Default Extension="bin" ContentType="application/vnd.openxmlformats-officedocument.oleObject"/>
  <Override PartName="/ppt/tags/tag141.xml" ContentType="application/vnd.openxmlformats-officedocument.presentationml.tags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slideLayouts/slideLayout25.xml" ContentType="application/vnd.openxmlformats-officedocument.presentationml.slideLayout+xml"/>
  <Override PartName="/ppt/tags/tag97.xml" ContentType="application/vnd.openxmlformats-officedocument.presentationml.tags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heme/themeOverride2.xml" ContentType="application/vnd.openxmlformats-officedocument.themeOverride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slideLayouts/slideLayout50.xml" ContentType="application/vnd.openxmlformats-officedocument.presentationml.slideLayout+xml"/>
  <Default Extension="vml" ContentType="application/vnd.openxmlformats-officedocument.vmlDrawing"/>
  <Override PartName="/ppt/tags/tag53.xml" ContentType="application/vnd.openxmlformats-officedocument.presentationml.tags+xml"/>
  <Override PartName="/ppt/diagrams/layout2.xml" ContentType="application/vnd.openxmlformats-officedocument.drawingml.diagramLayout+xml"/>
  <Override PartName="/ppt/tags/tag157.xml" ContentType="application/vnd.openxmlformats-officedocument.presentationml.tags+xml"/>
  <Default Extension="gif" ContentType="image/gif"/>
  <Override PartName="/ppt/notesSlides/notesSlide8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chart4.xml" ContentType="application/vnd.openxmlformats-officedocument.drawingml.chart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diagrams/quickStyle4.xml" ContentType="application/vnd.openxmlformats-officedocument.drawingml.diagramStyle+xml"/>
  <Override PartName="/ppt/tags/tag160.xml" ContentType="application/vnd.openxmlformats-officedocument.presentationml.tags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tags/tag102.xml" ContentType="application/vnd.openxmlformats-officedocument.presentationml.tags+xml"/>
  <Override PartName="/ppt/slides/slide34.xml" ContentType="application/vnd.openxmlformats-officedocument.presentationml.slide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tags/tag47.xml" ContentType="application/vnd.openxmlformats-officedocument.presentationml.tags+xml"/>
  <Override PartName="/ppt/slideLayouts/slideLayout22.xml" ContentType="application/vnd.openxmlformats-officedocument.presentationml.slideLayout+xml"/>
  <Override PartName="/ppt/tags/tag94.xml" ContentType="application/vnd.openxmlformats-officedocument.presentationml.tags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ommentAuthors.xml" ContentType="application/vnd.openxmlformats-officedocument.presentationml.commentAuthor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0" r:id="rId3"/>
    <p:sldMasterId id="2147483676" r:id="rId4"/>
    <p:sldMasterId id="2147483691" r:id="rId5"/>
  </p:sldMasterIdLst>
  <p:notesMasterIdLst>
    <p:notesMasterId r:id="rId42"/>
  </p:notesMasterIdLst>
  <p:sldIdLst>
    <p:sldId id="382" r:id="rId6"/>
    <p:sldId id="623" r:id="rId7"/>
    <p:sldId id="624" r:id="rId8"/>
    <p:sldId id="625" r:id="rId9"/>
    <p:sldId id="626" r:id="rId10"/>
    <p:sldId id="627" r:id="rId11"/>
    <p:sldId id="632" r:id="rId12"/>
    <p:sldId id="633" r:id="rId13"/>
    <p:sldId id="630" r:id="rId14"/>
    <p:sldId id="637" r:id="rId15"/>
    <p:sldId id="634" r:id="rId16"/>
    <p:sldId id="635" r:id="rId17"/>
    <p:sldId id="636" r:id="rId18"/>
    <p:sldId id="638" r:id="rId19"/>
    <p:sldId id="639" r:id="rId20"/>
    <p:sldId id="640" r:id="rId21"/>
    <p:sldId id="642" r:id="rId22"/>
    <p:sldId id="641" r:id="rId23"/>
    <p:sldId id="619" r:id="rId24"/>
    <p:sldId id="614" r:id="rId25"/>
    <p:sldId id="620" r:id="rId26"/>
    <p:sldId id="621" r:id="rId27"/>
    <p:sldId id="622" r:id="rId28"/>
    <p:sldId id="646" r:id="rId29"/>
    <p:sldId id="647" r:id="rId30"/>
    <p:sldId id="648" r:id="rId31"/>
    <p:sldId id="649" r:id="rId32"/>
    <p:sldId id="650" r:id="rId33"/>
    <p:sldId id="651" r:id="rId34"/>
    <p:sldId id="652" r:id="rId35"/>
    <p:sldId id="593" r:id="rId36"/>
    <p:sldId id="588" r:id="rId37"/>
    <p:sldId id="643" r:id="rId38"/>
    <p:sldId id="644" r:id="rId39"/>
    <p:sldId id="645" r:id="rId40"/>
    <p:sldId id="612" r:id="rId41"/>
  </p:sldIdLst>
  <p:sldSz cx="9144000" cy="6858000" type="screen4x3"/>
  <p:notesSz cx="6797675" cy="9874250"/>
  <p:custDataLst>
    <p:tags r:id="rId43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ni_Busha" initials="M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92D050"/>
    <a:srgbClr val="DF2121"/>
    <a:srgbClr val="333399"/>
    <a:srgbClr val="990033"/>
    <a:srgbClr val="FFFF66"/>
    <a:srgbClr val="FFFFCC"/>
    <a:srgbClr val="FFE38B"/>
    <a:srgbClr val="F0F9E7"/>
    <a:srgbClr val="F9F9F9"/>
    <a:srgbClr val="DAEFC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110" autoAdjust="0"/>
    <p:restoredTop sz="98224" autoAdjust="0"/>
  </p:normalViewPr>
  <p:slideViewPr>
    <p:cSldViewPr snapToGrid="0">
      <p:cViewPr varScale="1">
        <p:scale>
          <a:sx n="69" d="100"/>
          <a:sy n="69" d="100"/>
        </p:scale>
        <p:origin x="-1434" y="-102"/>
      </p:cViewPr>
      <p:guideLst>
        <p:guide orient="horz" pos="4319"/>
        <p:guide pos="305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gs" Target="tags/tag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PowerPoint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72;&#1090;&#1072;&#1083;&#1100;&#1103;\AppData\Local\Microsoft\Windows\Temporary%20Internet%20Files\Content.Outlook\JGXJQXR1\&#1041;&#1102;&#1076;&#1078;&#1077;&#1090;%20&#1087;&#1088;&#1086;&#1077;&#1082;&#1090;&#1086;&#1074;%20120608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&#1048;&#1085;&#1085;&#1086;&#1082;&#1077;&#1085;&#1090;&#1080;&#1081;%20&#1040;&#1085;&#1076;&#1088;&#1077;&#1077;&#1074;\&#1056;&#1072;&#1073;&#1086;&#1095;&#1080;&#1081;%20&#1089;&#1090;&#1086;&#1083;\&#1056;&#1072;&#1076;&#1090;&#1077;&#1093;\&#1056;&#1099;&#1085;&#1082;&#1080;%20&#1087;&#1088;&#1080;&#1084;&#1077;&#1085;&#1077;&#1085;&#1080;&#1081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40;&#1076;&#1084;&#1080;&#1085;&#1080;&#1089;&#1090;&#1088;&#1072;&#1090;&#1086;&#1088;\&#1056;&#1072;&#1073;&#1086;&#1095;&#1080;&#1081;%20&#1089;&#1090;&#1086;&#1083;\Dae\&#1088;&#1072;&#1073;&#1086;&#1090;&#1072;\&#1060;&#1086;&#1088;&#1089;&#1072;&#1081;&#1090;%20&#1088;&#1072;&#1076;&#1080;&#1086;&#1083;&#1086;&#1075;&#1080;&#1080;\&#1044;&#1054;&#1050;&#1051;&#1040;&#1044;\&#1048;&#1090;&#1077;&#1088;&#1072;&#1094;&#1080;&#1103;%203\&#1059;&#1089;&#1082;&#1086;&#1088;&#1080;&#1090;&#1077;&#1083;&#1080;_&#1085;&#1072;&#1087;&#1088;&#1072;&#1074;&#1083;&#1077;&#1085;&#1080;&#1103;%20&#1080;&#1089;&#1089;&#1083;&#1077;&#1076;&#1086;&#1074;&#1072;&#1085;&#1080;&#1081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26089868159589941"/>
          <c:y val="0.24938909812334178"/>
          <c:w val="0.73910131840410143"/>
          <c:h val="0.70893068201470855"/>
        </c:manualLayout>
      </c:layout>
      <c:barChart>
        <c:barDir val="col"/>
        <c:grouping val="clustered"/>
        <c:ser>
          <c:idx val="1"/>
          <c:order val="0"/>
          <c:tx>
            <c:v>Цель</c:v>
          </c:tx>
          <c:spPr>
            <a:solidFill>
              <a:schemeClr val="accent6">
                <a:lumMod val="75000"/>
              </a:schemeClr>
            </a:solidFill>
          </c:spPr>
          <c:cat>
            <c:strLit>
              <c:ptCount val="1"/>
              <c:pt idx="0">
                <c:v>А</c:v>
              </c:pt>
            </c:strLit>
          </c:cat>
          <c:val>
            <c:numRef>
              <c:f>'[Chart in Microsoft PowerPoint]Sheet1'!$B$3:$B$5</c:f>
              <c:numCache>
                <c:formatCode>General</c:formatCode>
                <c:ptCount val="3"/>
                <c:pt idx="0">
                  <c:v>45</c:v>
                </c:pt>
                <c:pt idx="1">
                  <c:v>31</c:v>
                </c:pt>
                <c:pt idx="2">
                  <c:v>100</c:v>
                </c:pt>
              </c:numCache>
            </c:numRef>
          </c:val>
        </c:ser>
        <c:ser>
          <c:idx val="0"/>
          <c:order val="1"/>
          <c:tx>
            <c:v>Факт</c:v>
          </c:tx>
          <c:spPr>
            <a:solidFill>
              <a:srgbClr val="C8FF00"/>
            </a:solidFill>
          </c:spPr>
          <c:cat>
            <c:strLit>
              <c:ptCount val="1"/>
              <c:pt idx="0">
                <c:v>А</c:v>
              </c:pt>
            </c:strLit>
          </c:cat>
          <c:val>
            <c:numRef>
              <c:f>'[Chart in Microsoft PowerPoint]Sheet1'!$A$3:$A$5</c:f>
              <c:numCache>
                <c:formatCode>General</c:formatCode>
                <c:ptCount val="3"/>
                <c:pt idx="0">
                  <c:v>52</c:v>
                </c:pt>
                <c:pt idx="1">
                  <c:v>30</c:v>
                </c:pt>
                <c:pt idx="2">
                  <c:v>71</c:v>
                </c:pt>
              </c:numCache>
            </c:numRef>
          </c:val>
        </c:ser>
        <c:axId val="263514752"/>
        <c:axId val="267576448"/>
      </c:barChart>
      <c:catAx>
        <c:axId val="263514752"/>
        <c:scaling>
          <c:orientation val="minMax"/>
        </c:scaling>
        <c:delete val="1"/>
        <c:axPos val="b"/>
        <c:tickLblPos val="nextTo"/>
        <c:crossAx val="267576448"/>
        <c:crosses val="autoZero"/>
        <c:auto val="1"/>
        <c:lblAlgn val="ctr"/>
        <c:lblOffset val="100"/>
      </c:catAx>
      <c:valAx>
        <c:axId val="267576448"/>
        <c:scaling>
          <c:orientation val="minMax"/>
          <c:max val="105"/>
          <c:min val="0"/>
        </c:scaling>
        <c:axPos val="l"/>
        <c:numFmt formatCode="General" sourceLinked="1"/>
        <c:tickLblPos val="nextTo"/>
        <c:txPr>
          <a:bodyPr/>
          <a:lstStyle/>
          <a:p>
            <a:pPr>
              <a:defRPr lang="ru-RU"/>
            </a:pPr>
            <a:endParaRPr lang="en-US"/>
          </a:p>
        </c:txPr>
        <c:crossAx val="26351475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3239306867078815"/>
          <c:y val="0.12021034559079834"/>
          <c:w val="0.5682326654939136"/>
          <c:h val="0.15025261850796987"/>
        </c:manualLayout>
      </c:layout>
      <c:txPr>
        <a:bodyPr/>
        <a:lstStyle/>
        <a:p>
          <a:pPr>
            <a:defRPr lang="ru-RU"/>
          </a:pPr>
          <a:endParaRPr lang="en-US"/>
        </a:p>
      </c:txPr>
    </c:legend>
    <c:plotVisOnly val="1"/>
    <c:dispBlanksAs val="gap"/>
  </c:chart>
  <c:txPr>
    <a:bodyPr/>
    <a:lstStyle/>
    <a:p>
      <a:pPr>
        <a:defRPr sz="1100">
          <a:solidFill>
            <a:schemeClr val="bg1">
              <a:lumMod val="25000"/>
            </a:schemeClr>
          </a:solidFill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style val="10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9952089383498475"/>
          <c:y val="0.29206375671319029"/>
          <c:w val="0.6083478750646597"/>
          <c:h val="0.5801583497247884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1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0.64166728730667089</c:v>
                </c:pt>
                <c:pt idx="1">
                  <c:v>0.35833271269332939</c:v>
                </c:pt>
              </c:numCache>
            </c:numRef>
          </c:val>
        </c:ser>
      </c:pie3D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9952089383498475"/>
          <c:y val="0.29206375671319029"/>
          <c:w val="0.6083478750646597"/>
          <c:h val="0.5801583497247884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1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0.58303941908713686</c:v>
                </c:pt>
                <c:pt idx="1">
                  <c:v>0.41696058091286348</c:v>
                </c:pt>
              </c:numCache>
            </c:numRef>
          </c:val>
        </c:ser>
      </c:pie3D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style val="17"/>
  <c:chart>
    <c:autoTitleDeleted val="1"/>
    <c:plotArea>
      <c:layout>
        <c:manualLayout>
          <c:layoutTarget val="inner"/>
          <c:xMode val="edge"/>
          <c:yMode val="edge"/>
          <c:x val="0.2043113108851948"/>
          <c:y val="2.1963535206737518E-3"/>
          <c:w val="0.6912150637770994"/>
          <c:h val="0.80149718860295027"/>
        </c:manualLayout>
      </c:layout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Изменение за август 2012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smtClean="0"/>
                      <a:t>3</a:t>
                    </a:r>
                    <a:endParaRPr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smtClean="0"/>
                      <a:t>4</a:t>
                    </a:r>
                    <a:endParaRPr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smtClean="0"/>
                      <a:t>9</a:t>
                    </a:r>
                    <a:endParaRPr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smtClean="0"/>
                      <a:t>6</a:t>
                    </a:r>
                    <a:endParaRPr/>
                  </a:p>
                </c:rich>
              </c:tx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smtClean="0"/>
                      <a:t>26</a:t>
                    </a:r>
                    <a:endParaRPr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lang="ru-RU"/>
                </a:pPr>
                <a:endParaRPr lang="en-US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КОСМ</c:v>
                </c:pt>
                <c:pt idx="1">
                  <c:v>ЯТ</c:v>
                </c:pt>
                <c:pt idx="2">
                  <c:v>ЭЭ</c:v>
                </c:pt>
                <c:pt idx="3">
                  <c:v>ИКТ</c:v>
                </c:pt>
                <c:pt idx="4">
                  <c:v>БМТ</c:v>
                </c:pt>
                <c:pt idx="5">
                  <c:v>Всего: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14</c:v>
                </c:pt>
                <c:pt idx="1">
                  <c:v>6</c:v>
                </c:pt>
                <c:pt idx="2">
                  <c:v>11</c:v>
                </c:pt>
                <c:pt idx="3">
                  <c:v>20</c:v>
                </c:pt>
                <c:pt idx="4">
                  <c:v>4</c:v>
                </c:pt>
                <c:pt idx="5">
                  <c:v>55</c:v>
                </c:pt>
              </c:numCache>
            </c:numRef>
          </c:val>
        </c:ser>
        <c:overlap val="100"/>
        <c:axId val="86182144"/>
        <c:axId val="86208512"/>
      </c:barChart>
      <c:catAx>
        <c:axId val="86182144"/>
        <c:scaling>
          <c:orientation val="minMax"/>
        </c:scaling>
        <c:delete val="1"/>
        <c:axPos val="l"/>
        <c:tickLblPos val="nextTo"/>
        <c:crossAx val="86208512"/>
        <c:crosses val="autoZero"/>
        <c:auto val="1"/>
        <c:lblAlgn val="ctr"/>
        <c:lblOffset val="100"/>
      </c:catAx>
      <c:valAx>
        <c:axId val="86208512"/>
        <c:scaling>
          <c:orientation val="minMax"/>
          <c:max val="35"/>
          <c:min val="0"/>
        </c:scaling>
        <c:delete val="1"/>
        <c:axPos val="b"/>
        <c:numFmt formatCode="General" sourceLinked="1"/>
        <c:tickLblPos val="nextTo"/>
        <c:crossAx val="8618214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763475094880993"/>
          <c:y val="3.6924126164871465E-4"/>
          <c:w val="0.58811126261892421"/>
          <c:h val="7.0417802310204988E-2"/>
        </c:manualLayout>
      </c:layout>
      <c:txPr>
        <a:bodyPr/>
        <a:lstStyle/>
        <a:p>
          <a:pPr>
            <a:defRPr lang="ru-RU"/>
          </a:pPr>
          <a:endParaRPr lang="en-US"/>
        </a:p>
      </c:txPr>
    </c:legend>
    <c:plotVisOnly val="1"/>
    <c:dispBlanksAs val="gap"/>
  </c:chart>
  <c:txPr>
    <a:bodyPr/>
    <a:lstStyle/>
    <a:p>
      <a:pPr>
        <a:defRPr sz="1400">
          <a:solidFill>
            <a:schemeClr val="bg1">
              <a:lumMod val="25000"/>
            </a:schemeClr>
          </a:solidFill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view3D>
      <c:rAngAx val="1"/>
    </c:view3D>
    <c:plotArea>
      <c:layout>
        <c:manualLayout>
          <c:layoutTarget val="inner"/>
          <c:xMode val="edge"/>
          <c:yMode val="edge"/>
          <c:x val="0.1200961562047735"/>
          <c:y val="3.2743224123064046E-2"/>
          <c:w val="0.86766232491966511"/>
          <c:h val="0.85966912030310594"/>
        </c:manualLayout>
      </c:layout>
      <c:bar3DChart>
        <c:barDir val="col"/>
        <c:grouping val="clustered"/>
        <c:ser>
          <c:idx val="0"/>
          <c:order val="0"/>
          <c:tx>
            <c:strRef>
              <c:f>'[Бюджет проектов 120608.xlsx]Бюджет'!$M$35</c:f>
              <c:strCache>
                <c:ptCount val="1"/>
                <c:pt idx="0">
                  <c:v>0 стадия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</c:spPr>
          <c:cat>
            <c:numRef>
              <c:f>'[Бюджет проектов 120608.xlsx]Бюджет'!$N$34:$Q$34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'[Бюджет проектов 120608.xlsx]Бюджет'!$N$35:$Q$35</c:f>
              <c:numCache>
                <c:formatCode>0.0</c:formatCode>
                <c:ptCount val="4"/>
                <c:pt idx="0">
                  <c:v>0</c:v>
                </c:pt>
                <c:pt idx="1">
                  <c:v>20.908774999999988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'[Бюджет проектов 120608.xlsx]Бюджет'!$M$36</c:f>
              <c:strCache>
                <c:ptCount val="1"/>
                <c:pt idx="0">
                  <c:v>1 стадия</c:v>
                </c:pt>
              </c:strCache>
            </c:strRef>
          </c:tx>
          <c:spPr>
            <a:solidFill>
              <a:srgbClr val="92D050"/>
            </a:solidFill>
          </c:spPr>
          <c:cat>
            <c:numRef>
              <c:f>'[Бюджет проектов 120608.xlsx]Бюджет'!$N$34:$Q$34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'[Бюджет проектов 120608.xlsx]Бюджет'!$N$36:$Q$36</c:f>
              <c:numCache>
                <c:formatCode>0.0</c:formatCode>
                <c:ptCount val="4"/>
                <c:pt idx="0">
                  <c:v>0</c:v>
                </c:pt>
                <c:pt idx="1">
                  <c:v>104.351027</c:v>
                </c:pt>
                <c:pt idx="2">
                  <c:v>31.831682000000001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'[Бюджет проектов 120608.xlsx]Бюджет'!$M$37</c:f>
              <c:strCache>
                <c:ptCount val="1"/>
                <c:pt idx="0">
                  <c:v>2 стадия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cat>
            <c:numRef>
              <c:f>'[Бюджет проектов 120608.xlsx]Бюджет'!$N$34:$Q$34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'[Бюджет проектов 120608.xlsx]Бюджет'!$N$37:$Q$37</c:f>
              <c:numCache>
                <c:formatCode>0.0</c:formatCode>
                <c:ptCount val="4"/>
                <c:pt idx="0">
                  <c:v>16.100000000000001</c:v>
                </c:pt>
                <c:pt idx="1">
                  <c:v>45.45</c:v>
                </c:pt>
                <c:pt idx="2">
                  <c:v>52.942</c:v>
                </c:pt>
                <c:pt idx="3">
                  <c:v>12.445</c:v>
                </c:pt>
              </c:numCache>
            </c:numRef>
          </c:val>
        </c:ser>
        <c:ser>
          <c:idx val="3"/>
          <c:order val="3"/>
          <c:tx>
            <c:strRef>
              <c:f>'[Бюджет проектов 120608.xlsx]Бюджет'!$M$38</c:f>
              <c:strCache>
                <c:ptCount val="1"/>
                <c:pt idx="0">
                  <c:v>3 стадия</c:v>
                </c:pt>
              </c:strCache>
            </c:strRef>
          </c:tx>
          <c:spPr>
            <a:solidFill>
              <a:srgbClr val="DF2121"/>
            </a:solidFill>
          </c:spPr>
          <c:cat>
            <c:numRef>
              <c:f>'[Бюджет проектов 120608.xlsx]Бюджет'!$N$34:$Q$34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'[Бюджет проектов 120608.xlsx]Бюджет'!$N$38:$Q$38</c:f>
              <c:numCache>
                <c:formatCode>0.0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hape val="box"/>
        <c:axId val="94038272"/>
        <c:axId val="94044160"/>
        <c:axId val="0"/>
      </c:bar3DChart>
      <c:catAx>
        <c:axId val="9403827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ru-RU"/>
            </a:pPr>
            <a:endParaRPr lang="en-US"/>
          </a:p>
        </c:txPr>
        <c:crossAx val="94044160"/>
        <c:crosses val="autoZero"/>
        <c:auto val="1"/>
        <c:lblAlgn val="ctr"/>
        <c:lblOffset val="100"/>
      </c:catAx>
      <c:valAx>
        <c:axId val="94044160"/>
        <c:scaling>
          <c:orientation val="minMax"/>
        </c:scaling>
        <c:axPos val="l"/>
        <c:majorGridlines/>
        <c:numFmt formatCode="0.0" sourceLinked="1"/>
        <c:tickLblPos val="nextTo"/>
        <c:txPr>
          <a:bodyPr/>
          <a:lstStyle/>
          <a:p>
            <a:pPr>
              <a:defRPr lang="ru-RU"/>
            </a:pPr>
            <a:endParaRPr lang="en-US"/>
          </a:p>
        </c:txPr>
        <c:crossAx val="940382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924307326667134"/>
          <c:y val="4.932468716188549E-2"/>
          <c:w val="0.1648894939534428"/>
          <c:h val="0.38809732133539898"/>
        </c:manualLayout>
      </c:layout>
      <c:spPr>
        <a:solidFill>
          <a:schemeClr val="bg1"/>
        </a:solidFill>
      </c:spPr>
      <c:txPr>
        <a:bodyPr/>
        <a:lstStyle/>
        <a:p>
          <a:pPr>
            <a:defRPr lang="ru-RU"/>
          </a:pPr>
          <a:endParaRPr lang="en-US"/>
        </a:p>
      </c:txPr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6.94537808035397E-2"/>
          <c:y val="3.896553070662339E-2"/>
          <c:w val="0.88668839889801354"/>
          <c:h val="0.75394452781140464"/>
        </c:manualLayout>
      </c:layout>
      <c:bubbleChart>
        <c:ser>
          <c:idx val="2"/>
          <c:order val="0"/>
          <c:tx>
            <c:strRef>
              <c:f>Лист1!$B$6</c:f>
              <c:strCache>
                <c:ptCount val="1"/>
                <c:pt idx="0">
                  <c:v>Безопасность</c:v>
                </c:pt>
              </c:strCache>
            </c:strRef>
          </c:tx>
          <c:dLbls>
            <c:dLbl>
              <c:idx val="0"/>
              <c:layout/>
              <c:dLblPos val="t"/>
              <c:showSerName val="1"/>
              <c:showBubbleSize val="1"/>
              <c:separator>
</c:separator>
            </c:dLbl>
            <c:txPr>
              <a:bodyPr/>
              <a:lstStyle/>
              <a:p>
                <a:pPr>
                  <a:defRPr lang="ru-RU" sz="1200">
                    <a:solidFill>
                      <a:schemeClr val="accent6"/>
                    </a:solidFill>
                  </a:defRPr>
                </a:pPr>
                <a:endParaRPr lang="en-US"/>
              </a:p>
            </c:txPr>
            <c:dLblPos val="t"/>
            <c:showSerName val="1"/>
            <c:showBubbleSize val="1"/>
          </c:dLbls>
          <c:xVal>
            <c:numRef>
              <c:f>Лист1!$D$6</c:f>
              <c:numCache>
                <c:formatCode>0%</c:formatCode>
                <c:ptCount val="1"/>
                <c:pt idx="0">
                  <c:v>7.0000000000000034E-2</c:v>
                </c:pt>
              </c:numCache>
            </c:numRef>
          </c:xVal>
          <c:yVal>
            <c:numRef>
              <c:f>Лист1!$E$6</c:f>
              <c:numCache>
                <c:formatCode>General</c:formatCode>
                <c:ptCount val="1"/>
                <c:pt idx="0">
                  <c:v>2</c:v>
                </c:pt>
              </c:numCache>
            </c:numRef>
          </c:yVal>
          <c:bubbleSize>
            <c:numRef>
              <c:f>Лист1!$C$6</c:f>
              <c:numCache>
                <c:formatCode>General</c:formatCode>
                <c:ptCount val="1"/>
                <c:pt idx="0">
                  <c:v>167</c:v>
                </c:pt>
              </c:numCache>
            </c:numRef>
          </c:bubbleSize>
        </c:ser>
        <c:ser>
          <c:idx val="0"/>
          <c:order val="1"/>
          <c:tx>
            <c:strRef>
              <c:f>Лист1!$B$4</c:f>
              <c:strCache>
                <c:ptCount val="1"/>
                <c:pt idx="0">
                  <c:v>Медицина</c:v>
                </c:pt>
              </c:strCache>
            </c:strRef>
          </c:tx>
          <c:dLbls>
            <c:txPr>
              <a:bodyPr/>
              <a:lstStyle/>
              <a:p>
                <a:pPr>
                  <a:defRPr lang="ru-RU" sz="1200">
                    <a:solidFill>
                      <a:schemeClr val="accent6"/>
                    </a:solidFill>
                  </a:defRPr>
                </a:pPr>
                <a:endParaRPr lang="en-US"/>
              </a:p>
            </c:txPr>
            <c:dLblPos val="r"/>
            <c:showSerName val="1"/>
            <c:showBubbleSize val="1"/>
            <c:separator>
</c:separator>
          </c:dLbls>
          <c:xVal>
            <c:numRef>
              <c:f>Лист1!$D$4</c:f>
              <c:numCache>
                <c:formatCode>0%</c:formatCode>
                <c:ptCount val="1"/>
                <c:pt idx="0">
                  <c:v>8.2125000000000212E-2</c:v>
                </c:pt>
              </c:numCache>
            </c:numRef>
          </c:xVal>
          <c:yVal>
            <c:numRef>
              <c:f>Лист1!$E$4</c:f>
              <c:numCache>
                <c:formatCode>General</c:formatCode>
                <c:ptCount val="1"/>
                <c:pt idx="0">
                  <c:v>3</c:v>
                </c:pt>
              </c:numCache>
            </c:numRef>
          </c:yVal>
          <c:bubbleSize>
            <c:numRef>
              <c:f>Лист1!$C$4</c:f>
              <c:numCache>
                <c:formatCode>General</c:formatCode>
                <c:ptCount val="1"/>
                <c:pt idx="0">
                  <c:v>83.08</c:v>
                </c:pt>
              </c:numCache>
            </c:numRef>
          </c:bubbleSize>
        </c:ser>
        <c:ser>
          <c:idx val="1"/>
          <c:order val="2"/>
          <c:tx>
            <c:strRef>
              <c:f>Лист1!$B$5</c:f>
              <c:strCache>
                <c:ptCount val="1"/>
                <c:pt idx="0">
                  <c:v>Геологоразведка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0"/>
              <c:layout/>
              <c:dLblPos val="l"/>
              <c:showSerName val="1"/>
              <c:showBubbleSize val="1"/>
              <c:separator>
</c:separator>
            </c:dLbl>
            <c:txPr>
              <a:bodyPr/>
              <a:lstStyle/>
              <a:p>
                <a:pPr>
                  <a:defRPr lang="ru-RU" sz="1200">
                    <a:solidFill>
                      <a:schemeClr val="accent6"/>
                    </a:solidFill>
                  </a:defRPr>
                </a:pPr>
                <a:endParaRPr lang="en-US"/>
              </a:p>
            </c:txPr>
            <c:dLblPos val="r"/>
            <c:showVal val="1"/>
            <c:separator>
</c:separator>
          </c:dLbls>
          <c:xVal>
            <c:numRef>
              <c:f>Лист1!$D$5</c:f>
              <c:numCache>
                <c:formatCode>0%</c:formatCode>
                <c:ptCount val="1"/>
                <c:pt idx="0">
                  <c:v>6.0000000000000102E-2</c:v>
                </c:pt>
              </c:numCache>
            </c:numRef>
          </c:xVal>
          <c:yVal>
            <c:numRef>
              <c:f>Лист1!$E$5</c:f>
              <c:numCache>
                <c:formatCode>General</c:formatCode>
                <c:ptCount val="1"/>
                <c:pt idx="0">
                  <c:v>3</c:v>
                </c:pt>
              </c:numCache>
            </c:numRef>
          </c:yVal>
          <c:bubbleSize>
            <c:numRef>
              <c:f>Лист1!$C$5</c:f>
              <c:numCache>
                <c:formatCode>General</c:formatCode>
                <c:ptCount val="1"/>
                <c:pt idx="0">
                  <c:v>276</c:v>
                </c:pt>
              </c:numCache>
            </c:numRef>
          </c:bubbleSize>
        </c:ser>
        <c:ser>
          <c:idx val="3"/>
          <c:order val="3"/>
          <c:tx>
            <c:strRef>
              <c:f>Лист1!$B$7</c:f>
              <c:strCache>
                <c:ptCount val="1"/>
                <c:pt idx="0">
                  <c:v>Микроэлектроника</c:v>
                </c:pt>
              </c:strCache>
            </c:strRef>
          </c:tx>
          <c:dLbls>
            <c:dLbl>
              <c:idx val="0"/>
              <c:layout/>
              <c:dLblPos val="b"/>
              <c:showSerName val="1"/>
              <c:showBubbleSize val="1"/>
              <c:separator>
</c:separator>
            </c:dLbl>
            <c:txPr>
              <a:bodyPr/>
              <a:lstStyle/>
              <a:p>
                <a:pPr>
                  <a:defRPr lang="ru-RU" sz="1200">
                    <a:solidFill>
                      <a:schemeClr val="accent6"/>
                    </a:solidFill>
                  </a:defRPr>
                </a:pPr>
                <a:endParaRPr lang="en-US"/>
              </a:p>
            </c:txPr>
            <c:dLblPos val="r"/>
            <c:showVal val="1"/>
            <c:showBubbleSize val="1"/>
          </c:dLbls>
          <c:xVal>
            <c:numRef>
              <c:f>Лист1!$D$7</c:f>
              <c:numCache>
                <c:formatCode>0%</c:formatCode>
                <c:ptCount val="1"/>
                <c:pt idx="0">
                  <c:v>0.15000000000000024</c:v>
                </c:pt>
              </c:numCache>
            </c:numRef>
          </c:xVal>
          <c:yVal>
            <c:numRef>
              <c:f>Лист1!$E$7</c:f>
              <c:numCache>
                <c:formatCode>General</c:formatCode>
                <c:ptCount val="1"/>
                <c:pt idx="0">
                  <c:v>2</c:v>
                </c:pt>
              </c:numCache>
            </c:numRef>
          </c:yVal>
          <c:bubbleSize>
            <c:numRef>
              <c:f>Лист1!$C$7</c:f>
              <c:numCache>
                <c:formatCode>General</c:formatCode>
                <c:ptCount val="1"/>
                <c:pt idx="0">
                  <c:v>250</c:v>
                </c:pt>
              </c:numCache>
            </c:numRef>
          </c:bubbleSize>
        </c:ser>
        <c:ser>
          <c:idx val="4"/>
          <c:order val="4"/>
          <c:tx>
            <c:strRef>
              <c:f>Лист1!$B$9</c:f>
              <c:strCache>
                <c:ptCount val="1"/>
                <c:pt idx="0">
                  <c:v>Водоочистка</c:v>
                </c:pt>
              </c:strCache>
            </c:strRef>
          </c:tx>
          <c:dLbls>
            <c:dLbl>
              <c:idx val="0"/>
              <c:layout/>
              <c:dLblPos val="r"/>
              <c:showSerName val="1"/>
              <c:showBubbleSize val="1"/>
              <c:separator>
</c:separator>
            </c:dLbl>
            <c:txPr>
              <a:bodyPr/>
              <a:lstStyle/>
              <a:p>
                <a:pPr>
                  <a:defRPr lang="ru-RU" sz="1200">
                    <a:solidFill>
                      <a:schemeClr val="accent6"/>
                    </a:solidFill>
                  </a:defRPr>
                </a:pPr>
                <a:endParaRPr lang="en-US"/>
              </a:p>
            </c:txPr>
            <c:dLblPos val="r"/>
            <c:showVal val="1"/>
            <c:showBubbleSize val="1"/>
          </c:dLbls>
          <c:xVal>
            <c:numRef>
              <c:f>Лист1!$D$9</c:f>
              <c:numCache>
                <c:formatCode>0%</c:formatCode>
                <c:ptCount val="1"/>
                <c:pt idx="0">
                  <c:v>7.66666666666668E-2</c:v>
                </c:pt>
              </c:numCache>
            </c:numRef>
          </c:xVal>
          <c:yVal>
            <c:numRef>
              <c:f>Лист1!$E$9</c:f>
              <c:numCache>
                <c:formatCode>General</c:formatCode>
                <c:ptCount val="1"/>
                <c:pt idx="0">
                  <c:v>2</c:v>
                </c:pt>
              </c:numCache>
            </c:numRef>
          </c:yVal>
          <c:bubbleSize>
            <c:numRef>
              <c:f>Лист1!$C$9</c:f>
              <c:numCache>
                <c:formatCode>General</c:formatCode>
                <c:ptCount val="1"/>
                <c:pt idx="0">
                  <c:v>461.5</c:v>
                </c:pt>
              </c:numCache>
            </c:numRef>
          </c:bubbleSize>
        </c:ser>
        <c:ser>
          <c:idx val="5"/>
          <c:order val="5"/>
          <c:tx>
            <c:strRef>
              <c:f>Лист1!$B$10</c:f>
              <c:strCache>
                <c:ptCount val="1"/>
                <c:pt idx="0">
                  <c:v>Промприменение</c:v>
                </c:pt>
              </c:strCache>
            </c:strRef>
          </c:tx>
          <c:dLbls>
            <c:dLbl>
              <c:idx val="0"/>
              <c:layout/>
              <c:dLblPos val="l"/>
              <c:showSerName val="1"/>
              <c:showBubbleSize val="1"/>
              <c:separator>
</c:separator>
            </c:dLbl>
            <c:txPr>
              <a:bodyPr/>
              <a:lstStyle/>
              <a:p>
                <a:pPr>
                  <a:defRPr lang="ru-RU" sz="1200">
                    <a:solidFill>
                      <a:schemeClr val="accent6"/>
                    </a:solidFill>
                  </a:defRPr>
                </a:pPr>
                <a:endParaRPr lang="en-US"/>
              </a:p>
            </c:txPr>
            <c:dLblPos val="r"/>
            <c:showVal val="1"/>
            <c:showBubbleSize val="1"/>
            <c:separator>
</c:separator>
          </c:dLbls>
          <c:xVal>
            <c:numRef>
              <c:f>Лист1!$D$10</c:f>
              <c:numCache>
                <c:formatCode>0%</c:formatCode>
                <c:ptCount val="1"/>
                <c:pt idx="0">
                  <c:v>8.5000000000000048E-2</c:v>
                </c:pt>
              </c:numCache>
            </c:numRef>
          </c:xVal>
          <c:yVal>
            <c:numRef>
              <c:f>Лист1!$E$10</c:f>
              <c:numCache>
                <c:formatCode>General</c:formatCode>
                <c:ptCount val="1"/>
                <c:pt idx="0">
                  <c:v>1</c:v>
                </c:pt>
              </c:numCache>
            </c:numRef>
          </c:yVal>
          <c:bubbleSize>
            <c:numRef>
              <c:f>Лист1!$C$10</c:f>
              <c:numCache>
                <c:formatCode>General</c:formatCode>
                <c:ptCount val="1"/>
                <c:pt idx="0">
                  <c:v>40</c:v>
                </c:pt>
              </c:numCache>
            </c:numRef>
          </c:bubbleSize>
        </c:ser>
        <c:ser>
          <c:idx val="7"/>
          <c:order val="6"/>
          <c:tx>
            <c:strRef>
              <c:f>Лист1!$B$8</c:f>
              <c:strCache>
                <c:ptCount val="1"/>
                <c:pt idx="0">
                  <c:v>Экология </c:v>
                </c:pt>
              </c:strCache>
            </c:strRef>
          </c:tx>
          <c:dLbls>
            <c:dLbl>
              <c:idx val="0"/>
              <c:layout/>
              <c:dLblPos val="l"/>
              <c:showSerName val="1"/>
              <c:showBubbleSize val="1"/>
              <c:separator>
</c:separator>
            </c:dLbl>
            <c:txPr>
              <a:bodyPr/>
              <a:lstStyle/>
              <a:p>
                <a:pPr>
                  <a:defRPr lang="ru-RU" sz="1200">
                    <a:solidFill>
                      <a:schemeClr val="accent6"/>
                    </a:solidFill>
                  </a:defRPr>
                </a:pPr>
                <a:endParaRPr lang="en-US"/>
              </a:p>
            </c:txPr>
            <c:dLblPos val="l"/>
            <c:showSerName val="1"/>
            <c:separator>
</c:separator>
          </c:dLbls>
          <c:xVal>
            <c:numRef>
              <c:f>Лист1!$D$8</c:f>
              <c:numCache>
                <c:formatCode>0%</c:formatCode>
                <c:ptCount val="1"/>
                <c:pt idx="0">
                  <c:v>4.5000000000000033E-2</c:v>
                </c:pt>
              </c:numCache>
            </c:numRef>
          </c:xVal>
          <c:yVal>
            <c:numRef>
              <c:f>Лист1!$E$8</c:f>
              <c:numCache>
                <c:formatCode>General</c:formatCode>
                <c:ptCount val="1"/>
                <c:pt idx="0">
                  <c:v>2</c:v>
                </c:pt>
              </c:numCache>
            </c:numRef>
          </c:yVal>
          <c:bubbleSize>
            <c:numRef>
              <c:f>Лист1!$C$8</c:f>
              <c:numCache>
                <c:formatCode>General</c:formatCode>
                <c:ptCount val="1"/>
                <c:pt idx="0">
                  <c:v>304.60000000000002</c:v>
                </c:pt>
              </c:numCache>
            </c:numRef>
          </c:bubbleSize>
        </c:ser>
        <c:dLbls>
          <c:showVal val="1"/>
        </c:dLbls>
        <c:bubbleScale val="100"/>
        <c:axId val="285578368"/>
        <c:axId val="285862144"/>
      </c:bubbleChart>
      <c:valAx>
        <c:axId val="2855783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ru-RU"/>
                </a:pPr>
                <a:r>
                  <a:rPr lang="ru-RU"/>
                  <a:t>Темпы</a:t>
                </a:r>
                <a:r>
                  <a:rPr lang="ru-RU" baseline="0"/>
                  <a:t> роста</a:t>
                </a:r>
              </a:p>
              <a:p>
                <a:pPr>
                  <a:defRPr lang="ru-RU"/>
                </a:pPr>
                <a:endParaRPr lang="ru-RU"/>
              </a:p>
            </c:rich>
          </c:tx>
          <c:layout/>
        </c:title>
        <c:numFmt formatCode="0%" sourceLinked="1"/>
        <c:tickLblPos val="nextTo"/>
        <c:txPr>
          <a:bodyPr/>
          <a:lstStyle/>
          <a:p>
            <a:pPr>
              <a:defRPr lang="ru-RU"/>
            </a:pPr>
            <a:endParaRPr lang="en-US"/>
          </a:p>
        </c:txPr>
        <c:crossAx val="285862144"/>
        <c:crosses val="autoZero"/>
        <c:crossBetween val="midCat"/>
      </c:valAx>
      <c:valAx>
        <c:axId val="28586214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285578368"/>
        <c:crosses val="autoZero"/>
        <c:crossBetween val="midCat"/>
      </c:valAx>
    </c:plotArea>
    <c:plotVisOnly val="1"/>
    <c:dispBlanksAs val="gap"/>
  </c:chart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dLbls>
            <c:txPr>
              <a:bodyPr/>
              <a:lstStyle/>
              <a:p>
                <a:pPr>
                  <a:defRPr lang="ru-RU" sz="1400"/>
                </a:pPr>
                <a:endParaRPr lang="en-US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РФП</c:v>
                </c:pt>
                <c:pt idx="1">
                  <c:v>Диагн.визуализация</c:v>
                </c:pt>
                <c:pt idx="2">
                  <c:v>Дист.радиотерапия</c:v>
                </c:pt>
                <c:pt idx="3">
                  <c:v>Досмотровые системы (безопасность)</c:v>
                </c:pt>
                <c:pt idx="4">
                  <c:v>Неразрушающий контроль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1.0000000000000004E-2</c:v>
                </c:pt>
                <c:pt idx="1">
                  <c:v>1.21</c:v>
                </c:pt>
                <c:pt idx="2">
                  <c:v>0.91</c:v>
                </c:pt>
                <c:pt idx="3">
                  <c:v>0.1</c:v>
                </c:pt>
                <c:pt idx="4">
                  <c:v>3.000000000000011E-2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7.4074016468150903E-3"/>
                  <c:y val="-2.683436383277121E-2"/>
                </c:manualLayout>
              </c:layout>
              <c:showVal val="1"/>
            </c:dLbl>
            <c:dLbl>
              <c:idx val="1"/>
              <c:layout>
                <c:manualLayout>
                  <c:x val="-2.4691338822717119E-3"/>
                  <c:y val="1.7777752892034499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3.0188659311867493E-2"/>
                </c:manualLayout>
              </c:layout>
              <c:showVal val="1"/>
            </c:dLbl>
            <c:txPr>
              <a:bodyPr/>
              <a:lstStyle/>
              <a:p>
                <a:pPr>
                  <a:defRPr lang="ru-RU" sz="1400" b="1"/>
                </a:pPr>
                <a:endParaRPr lang="en-US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РФП</c:v>
                </c:pt>
                <c:pt idx="1">
                  <c:v>Диагн.визуализация</c:v>
                </c:pt>
                <c:pt idx="2">
                  <c:v>Дист.радиотерапия</c:v>
                </c:pt>
                <c:pt idx="3">
                  <c:v>Досмотровые системы (безопасность)</c:v>
                </c:pt>
                <c:pt idx="4">
                  <c:v>Неразрушающий контроль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0.13</c:v>
                </c:pt>
                <c:pt idx="1">
                  <c:v>2.3299999999999987</c:v>
                </c:pt>
                <c:pt idx="2">
                  <c:v>1.9300000000000015</c:v>
                </c:pt>
                <c:pt idx="3">
                  <c:v>1.1000000000000001</c:v>
                </c:pt>
                <c:pt idx="4">
                  <c:v>0.11</c:v>
                </c:pt>
              </c:numCache>
            </c:numRef>
          </c:val>
        </c:ser>
        <c:axId val="94093312"/>
        <c:axId val="94094848"/>
      </c:barChart>
      <c:catAx>
        <c:axId val="94093312"/>
        <c:scaling>
          <c:orientation val="minMax"/>
        </c:scaling>
        <c:delete val="1"/>
        <c:axPos val="b"/>
        <c:tickLblPos val="nextTo"/>
        <c:crossAx val="94094848"/>
        <c:crosses val="autoZero"/>
        <c:auto val="1"/>
        <c:lblAlgn val="ctr"/>
        <c:lblOffset val="100"/>
      </c:catAx>
      <c:valAx>
        <c:axId val="94094848"/>
        <c:scaling>
          <c:orientation val="minMax"/>
          <c:max val="2.5"/>
        </c:scaling>
        <c:axPos val="l"/>
        <c:numFmt formatCode="General" sourceLinked="1"/>
        <c:tickLblPos val="nextTo"/>
        <c:txPr>
          <a:bodyPr/>
          <a:lstStyle/>
          <a:p>
            <a:pPr>
              <a:defRPr lang="ru-RU"/>
            </a:pPr>
            <a:endParaRPr lang="en-US"/>
          </a:p>
        </c:txPr>
        <c:crossAx val="9409331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65376559320534389"/>
          <c:y val="0.31417443603540435"/>
          <c:w val="0.30482836415111042"/>
          <c:h val="0.11841412001211739"/>
        </c:manualLayout>
      </c:layout>
      <c:txPr>
        <a:bodyPr/>
        <a:lstStyle/>
        <a:p>
          <a:pPr>
            <a:defRPr lang="ru-RU" sz="1400"/>
          </a:pPr>
          <a:endParaRPr lang="en-US"/>
        </a:p>
      </c:txPr>
    </c:legend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lang="ru-RU"/>
                </a:pPr>
                <a:endParaRPr lang="en-US"/>
              </a:p>
            </c:txPr>
            <c:showVal val="1"/>
            <c:showPercent val="1"/>
            <c:showLeaderLines val="1"/>
          </c:dLbls>
          <c:cat>
            <c:strRef>
              <c:f>Лист1!$B$4:$B$11</c:f>
              <c:strCache>
                <c:ptCount val="8"/>
                <c:pt idx="0">
                  <c:v>Сверхпроводимость в высокочастотном поле</c:v>
                </c:pt>
                <c:pt idx="1">
                  <c:v>Математическое моделирование и вычислительные комплексы</c:v>
                </c:pt>
                <c:pt idx="2">
                  <c:v>Принципиально новые ускорители</c:v>
                </c:pt>
                <c:pt idx="3">
                  <c:v>Магниты (сверхпроводимость)</c:v>
                </c:pt>
                <c:pt idx="4">
                  <c:v>Источники частиц</c:v>
                </c:pt>
                <c:pt idx="5">
                  <c:v>Системы управления пучком</c:v>
                </c:pt>
                <c:pt idx="6">
                  <c:v>Normal Conducting High Gradient Accelerator</c:v>
                </c:pt>
                <c:pt idx="7">
                  <c:v>Высокочастотные поля</c:v>
                </c:pt>
              </c:strCache>
            </c:strRef>
          </c:cat>
          <c:val>
            <c:numRef>
              <c:f>Лист1!$C$4:$C$11</c:f>
              <c:numCache>
                <c:formatCode>General</c:formatCode>
                <c:ptCount val="8"/>
                <c:pt idx="0">
                  <c:v>36.800000000000004</c:v>
                </c:pt>
                <c:pt idx="1">
                  <c:v>19.600000000000001</c:v>
                </c:pt>
                <c:pt idx="2">
                  <c:v>22.9</c:v>
                </c:pt>
                <c:pt idx="3">
                  <c:v>9.9</c:v>
                </c:pt>
                <c:pt idx="4">
                  <c:v>8.1</c:v>
                </c:pt>
                <c:pt idx="5">
                  <c:v>4.9000000000000004</c:v>
                </c:pt>
                <c:pt idx="6">
                  <c:v>9.5</c:v>
                </c:pt>
                <c:pt idx="7">
                  <c:v>0.9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59001507353067439"/>
          <c:y val="7.5575969670457765E-2"/>
          <c:w val="0.39331820257589156"/>
          <c:h val="0.84884806065909602"/>
        </c:manualLayout>
      </c:layout>
      <c:txPr>
        <a:bodyPr/>
        <a:lstStyle/>
        <a:p>
          <a:pPr>
            <a:defRPr lang="ru-RU" sz="900">
              <a:solidFill>
                <a:schemeClr val="accent6"/>
              </a:solidFill>
            </a:defRPr>
          </a:pPr>
          <a:endParaRPr lang="en-US"/>
        </a:p>
      </c:txPr>
    </c:legend>
    <c:plotVisOnly val="1"/>
    <c:dispBlanksAs val="zero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BCC246-508A-4CCA-AC78-046034EEC734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B5424D-ADA6-4640-8C31-63EC5653FEB9}">
      <dgm:prSet/>
      <dgm:spPr>
        <a:solidFill>
          <a:schemeClr val="tx1">
            <a:lumMod val="65000"/>
            <a:lumOff val="35000"/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sz="2100" b="1" dirty="0" smtClean="0"/>
            <a:t>        R&amp;D</a:t>
          </a:r>
          <a:endParaRPr lang="ru-RU" sz="2100" b="1" dirty="0"/>
        </a:p>
      </dgm:t>
    </dgm:pt>
    <dgm:pt modelId="{C9CF1F82-2410-462A-B2B5-438C8CF2C183}" type="parTrans" cxnId="{9648797C-5B96-4B7F-A01E-2589F7C8A6ED}">
      <dgm:prSet/>
      <dgm:spPr/>
      <dgm:t>
        <a:bodyPr/>
        <a:lstStyle/>
        <a:p>
          <a:endParaRPr lang="ru-RU"/>
        </a:p>
      </dgm:t>
    </dgm:pt>
    <dgm:pt modelId="{6648D49E-5633-47C3-9AE6-7D28D86AC356}" type="sibTrans" cxnId="{9648797C-5B96-4B7F-A01E-2589F7C8A6ED}">
      <dgm:prSet/>
      <dgm:spPr/>
      <dgm:t>
        <a:bodyPr/>
        <a:lstStyle/>
        <a:p>
          <a:endParaRPr lang="ru-RU"/>
        </a:p>
      </dgm:t>
    </dgm:pt>
    <dgm:pt modelId="{C9BB932F-1962-4A00-9009-FA35FDF7A182}">
      <dgm:prSet custT="1"/>
      <dgm:spPr>
        <a:solidFill>
          <a:schemeClr val="tx1">
            <a:lumMod val="65000"/>
            <a:lumOff val="35000"/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sz="2000" b="0" dirty="0" smtClean="0"/>
            <a:t>R&amp;D centers of the major companies</a:t>
          </a:r>
          <a:endParaRPr lang="ru-RU" sz="2000" dirty="0"/>
        </a:p>
      </dgm:t>
    </dgm:pt>
    <dgm:pt modelId="{C7B8A5F4-D83B-43DB-9BB8-D5B0308E52C7}" type="parTrans" cxnId="{BE5B74A2-F6D6-4A33-AD72-BED7E5005B63}">
      <dgm:prSet/>
      <dgm:spPr/>
      <dgm:t>
        <a:bodyPr/>
        <a:lstStyle/>
        <a:p>
          <a:endParaRPr lang="ru-RU"/>
        </a:p>
      </dgm:t>
    </dgm:pt>
    <dgm:pt modelId="{4CF1A2AC-6BC1-4359-B1DD-861BB2F6C773}" type="sibTrans" cxnId="{BE5B74A2-F6D6-4A33-AD72-BED7E5005B63}">
      <dgm:prSet/>
      <dgm:spPr/>
      <dgm:t>
        <a:bodyPr/>
        <a:lstStyle/>
        <a:p>
          <a:endParaRPr lang="ru-RU"/>
        </a:p>
      </dgm:t>
    </dgm:pt>
    <dgm:pt modelId="{E80EBF4C-26BD-4D46-BFE8-C9F8CD870FD4}">
      <dgm:prSet custT="1"/>
      <dgm:spPr>
        <a:solidFill>
          <a:schemeClr val="tx1">
            <a:lumMod val="65000"/>
            <a:lumOff val="35000"/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sz="2000" b="0" dirty="0" smtClean="0"/>
            <a:t>Start-up pipeline </a:t>
          </a:r>
          <a:endParaRPr lang="ru-RU" sz="2000" dirty="0"/>
        </a:p>
      </dgm:t>
    </dgm:pt>
    <dgm:pt modelId="{FA1F5BAF-318B-4AE7-BFF0-15FBFAF72B12}" type="parTrans" cxnId="{90CAA732-03B0-4148-8EF4-40BF865C31BC}">
      <dgm:prSet/>
      <dgm:spPr/>
      <dgm:t>
        <a:bodyPr/>
        <a:lstStyle/>
        <a:p>
          <a:endParaRPr lang="ru-RU"/>
        </a:p>
      </dgm:t>
    </dgm:pt>
    <dgm:pt modelId="{378BE0B9-7C15-4FD0-900B-359050A0BA85}" type="sibTrans" cxnId="{90CAA732-03B0-4148-8EF4-40BF865C31BC}">
      <dgm:prSet/>
      <dgm:spPr/>
      <dgm:t>
        <a:bodyPr/>
        <a:lstStyle/>
        <a:p>
          <a:endParaRPr lang="ru-RU"/>
        </a:p>
      </dgm:t>
    </dgm:pt>
    <dgm:pt modelId="{71315B93-E7BA-40D9-8C47-0C98819FE7EA}" type="pres">
      <dgm:prSet presAssocID="{6FBCC246-508A-4CCA-AC78-046034EEC73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B94869-2936-4158-ACBC-8DE025A8A1E1}" type="pres">
      <dgm:prSet presAssocID="{0FB5424D-ADA6-4640-8C31-63EC5653FEB9}" presName="circ1TxSh" presStyleLbl="vennNode1" presStyleIdx="0" presStyleCnt="1" custScaleX="85354" custScaleY="87579" custLinFactNeighborX="12535" custLinFactNeighborY="1715"/>
      <dgm:spPr/>
      <dgm:t>
        <a:bodyPr/>
        <a:lstStyle/>
        <a:p>
          <a:endParaRPr lang="ru-RU"/>
        </a:p>
      </dgm:t>
    </dgm:pt>
  </dgm:ptLst>
  <dgm:cxnLst>
    <dgm:cxn modelId="{2236A5C0-BEC5-4814-BC0B-83A7DCB12FC6}" type="presOf" srcId="{0FB5424D-ADA6-4640-8C31-63EC5653FEB9}" destId="{B5B94869-2936-4158-ACBC-8DE025A8A1E1}" srcOrd="0" destOrd="0" presId="urn:microsoft.com/office/officeart/2005/8/layout/venn1"/>
    <dgm:cxn modelId="{2963808D-D600-4D6E-A01D-95F63AE48135}" type="presOf" srcId="{6FBCC246-508A-4CCA-AC78-046034EEC734}" destId="{71315B93-E7BA-40D9-8C47-0C98819FE7EA}" srcOrd="0" destOrd="0" presId="urn:microsoft.com/office/officeart/2005/8/layout/venn1"/>
    <dgm:cxn modelId="{BE5B74A2-F6D6-4A33-AD72-BED7E5005B63}" srcId="{0FB5424D-ADA6-4640-8C31-63EC5653FEB9}" destId="{C9BB932F-1962-4A00-9009-FA35FDF7A182}" srcOrd="0" destOrd="0" parTransId="{C7B8A5F4-D83B-43DB-9BB8-D5B0308E52C7}" sibTransId="{4CF1A2AC-6BC1-4359-B1DD-861BB2F6C773}"/>
    <dgm:cxn modelId="{75B40F68-D259-4448-8974-AC3193CB8D7C}" type="presOf" srcId="{C9BB932F-1962-4A00-9009-FA35FDF7A182}" destId="{B5B94869-2936-4158-ACBC-8DE025A8A1E1}" srcOrd="0" destOrd="1" presId="urn:microsoft.com/office/officeart/2005/8/layout/venn1"/>
    <dgm:cxn modelId="{D442BC01-F6E8-4C7A-9DB1-B75C1E489FB8}" type="presOf" srcId="{E80EBF4C-26BD-4D46-BFE8-C9F8CD870FD4}" destId="{B5B94869-2936-4158-ACBC-8DE025A8A1E1}" srcOrd="0" destOrd="2" presId="urn:microsoft.com/office/officeart/2005/8/layout/venn1"/>
    <dgm:cxn modelId="{90CAA732-03B0-4148-8EF4-40BF865C31BC}" srcId="{0FB5424D-ADA6-4640-8C31-63EC5653FEB9}" destId="{E80EBF4C-26BD-4D46-BFE8-C9F8CD870FD4}" srcOrd="1" destOrd="0" parTransId="{FA1F5BAF-318B-4AE7-BFF0-15FBFAF72B12}" sibTransId="{378BE0B9-7C15-4FD0-900B-359050A0BA85}"/>
    <dgm:cxn modelId="{9648797C-5B96-4B7F-A01E-2589F7C8A6ED}" srcId="{6FBCC246-508A-4CCA-AC78-046034EEC734}" destId="{0FB5424D-ADA6-4640-8C31-63EC5653FEB9}" srcOrd="0" destOrd="0" parTransId="{C9CF1F82-2410-462A-B2B5-438C8CF2C183}" sibTransId="{6648D49E-5633-47C3-9AE6-7D28D86AC356}"/>
    <dgm:cxn modelId="{FC67799F-7E5F-4C12-81A7-02DD79B1B81B}" type="presParOf" srcId="{71315B93-E7BA-40D9-8C47-0C98819FE7EA}" destId="{B5B94869-2936-4158-ACBC-8DE025A8A1E1}" srcOrd="0" destOrd="0" presId="urn:microsoft.com/office/officeart/2005/8/layout/venn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88D9DC-AD07-4D45-8C54-CB93A2FB48DA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FD6AE37-7DDC-4D7B-B9CD-079225120793}">
      <dgm:prSet custT="1"/>
      <dgm:spPr/>
      <dgm:t>
        <a:bodyPr/>
        <a:lstStyle/>
        <a:p>
          <a:pPr rtl="0"/>
          <a:r>
            <a:rPr lang="en-US" sz="1800" b="1" dirty="0" smtClean="0"/>
            <a:t>Human Capital</a:t>
          </a:r>
          <a:endParaRPr lang="ru-RU" sz="1800" dirty="0"/>
        </a:p>
      </dgm:t>
    </dgm:pt>
    <dgm:pt modelId="{0DF0D450-AB0A-4DAF-B97C-9473520CADD5}" type="parTrans" cxnId="{98595489-DB9D-4475-A613-C3B92A5958C4}">
      <dgm:prSet/>
      <dgm:spPr/>
      <dgm:t>
        <a:bodyPr/>
        <a:lstStyle/>
        <a:p>
          <a:endParaRPr lang="ru-RU"/>
        </a:p>
      </dgm:t>
    </dgm:pt>
    <dgm:pt modelId="{918022DB-FAAA-4B53-B579-671CA808C244}" type="sibTrans" cxnId="{98595489-DB9D-4475-A613-C3B92A5958C4}">
      <dgm:prSet/>
      <dgm:spPr/>
      <dgm:t>
        <a:bodyPr/>
        <a:lstStyle/>
        <a:p>
          <a:endParaRPr lang="ru-RU"/>
        </a:p>
      </dgm:t>
    </dgm:pt>
    <dgm:pt modelId="{E8A7AE92-CE6A-436D-9D9F-72757009B68F}">
      <dgm:prSet custT="1"/>
      <dgm:spPr/>
      <dgm:t>
        <a:bodyPr/>
        <a:lstStyle/>
        <a:p>
          <a:pPr rtl="0"/>
          <a:r>
            <a:rPr lang="en-US" sz="1800" dirty="0" smtClean="0"/>
            <a:t>Talented/educated labor force</a:t>
          </a:r>
          <a:endParaRPr lang="ru-RU" sz="1800" dirty="0"/>
        </a:p>
      </dgm:t>
    </dgm:pt>
    <dgm:pt modelId="{7127075E-BD7D-401F-978D-56B9D61D8069}" type="parTrans" cxnId="{8998D1BB-7401-44FE-AF5E-BF98D31629C8}">
      <dgm:prSet/>
      <dgm:spPr/>
      <dgm:t>
        <a:bodyPr/>
        <a:lstStyle/>
        <a:p>
          <a:endParaRPr lang="ru-RU"/>
        </a:p>
      </dgm:t>
    </dgm:pt>
    <dgm:pt modelId="{751506BD-AFA7-4A81-A81A-5E552E4E70B1}" type="sibTrans" cxnId="{8998D1BB-7401-44FE-AF5E-BF98D31629C8}">
      <dgm:prSet/>
      <dgm:spPr/>
      <dgm:t>
        <a:bodyPr/>
        <a:lstStyle/>
        <a:p>
          <a:endParaRPr lang="ru-RU"/>
        </a:p>
      </dgm:t>
    </dgm:pt>
    <dgm:pt modelId="{B496627F-9C89-4323-B821-928EF0D81860}">
      <dgm:prSet custT="1"/>
      <dgm:spPr/>
      <dgm:t>
        <a:bodyPr/>
        <a:lstStyle/>
        <a:p>
          <a:pPr rtl="0"/>
          <a:r>
            <a:rPr lang="en-US" sz="1800" dirty="0" smtClean="0"/>
            <a:t>Relatively low salaries</a:t>
          </a:r>
          <a:endParaRPr lang="ru-RU" sz="1800" dirty="0"/>
        </a:p>
      </dgm:t>
    </dgm:pt>
    <dgm:pt modelId="{1D883593-7673-4EBC-A2AE-D509B1FDC599}" type="parTrans" cxnId="{45101CEE-29B8-40D1-A8E6-40CC325A97E1}">
      <dgm:prSet/>
      <dgm:spPr/>
      <dgm:t>
        <a:bodyPr/>
        <a:lstStyle/>
        <a:p>
          <a:endParaRPr lang="ru-RU"/>
        </a:p>
      </dgm:t>
    </dgm:pt>
    <dgm:pt modelId="{8FDA0152-0D33-412D-B73B-79EB54183878}" type="sibTrans" cxnId="{45101CEE-29B8-40D1-A8E6-40CC325A97E1}">
      <dgm:prSet/>
      <dgm:spPr/>
      <dgm:t>
        <a:bodyPr/>
        <a:lstStyle/>
        <a:p>
          <a:endParaRPr lang="ru-RU"/>
        </a:p>
      </dgm:t>
    </dgm:pt>
    <dgm:pt modelId="{267230F3-1BE0-4C8A-8BF8-3C30F9048E8B}">
      <dgm:prSet custT="1"/>
      <dgm:spPr/>
      <dgm:t>
        <a:bodyPr/>
        <a:lstStyle/>
        <a:p>
          <a:pPr rtl="0"/>
          <a:r>
            <a:rPr lang="en-US" sz="1800" dirty="0" smtClean="0"/>
            <a:t>Expatriate network</a:t>
          </a:r>
          <a:endParaRPr lang="ru-RU" sz="1800" dirty="0"/>
        </a:p>
      </dgm:t>
    </dgm:pt>
    <dgm:pt modelId="{BB8E7439-D9BA-4A52-A251-97E6C9C1D8C7}" type="parTrans" cxnId="{D00A946C-425A-46ED-AC67-8F16E3662819}">
      <dgm:prSet/>
      <dgm:spPr/>
      <dgm:t>
        <a:bodyPr/>
        <a:lstStyle/>
        <a:p>
          <a:endParaRPr lang="ru-RU"/>
        </a:p>
      </dgm:t>
    </dgm:pt>
    <dgm:pt modelId="{4B1F8F77-D153-4844-8B9C-8FC6A85AC873}" type="sibTrans" cxnId="{D00A946C-425A-46ED-AC67-8F16E3662819}">
      <dgm:prSet/>
      <dgm:spPr/>
      <dgm:t>
        <a:bodyPr/>
        <a:lstStyle/>
        <a:p>
          <a:endParaRPr lang="ru-RU"/>
        </a:p>
      </dgm:t>
    </dgm:pt>
    <dgm:pt modelId="{235EA30F-28F0-4EAE-93CA-E156D8FBD6A1}" type="pres">
      <dgm:prSet presAssocID="{0F88D9DC-AD07-4D45-8C54-CB93A2FB48DA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B99738-0E94-4676-A943-ABE979EEACEC}" type="pres">
      <dgm:prSet presAssocID="{9FD6AE37-7DDC-4D7B-B9CD-079225120793}" presName="circ1TxSh" presStyleLbl="vennNode1" presStyleIdx="0" presStyleCnt="1" custScaleX="100000" custScaleY="93601" custLinFactNeighborY="-2233"/>
      <dgm:spPr/>
      <dgm:t>
        <a:bodyPr/>
        <a:lstStyle/>
        <a:p>
          <a:endParaRPr lang="ru-RU"/>
        </a:p>
      </dgm:t>
    </dgm:pt>
  </dgm:ptLst>
  <dgm:cxnLst>
    <dgm:cxn modelId="{D00A946C-425A-46ED-AC67-8F16E3662819}" srcId="{9FD6AE37-7DDC-4D7B-B9CD-079225120793}" destId="{267230F3-1BE0-4C8A-8BF8-3C30F9048E8B}" srcOrd="2" destOrd="0" parTransId="{BB8E7439-D9BA-4A52-A251-97E6C9C1D8C7}" sibTransId="{4B1F8F77-D153-4844-8B9C-8FC6A85AC873}"/>
    <dgm:cxn modelId="{BB0D9C8D-DE84-44E1-B92E-FADAE4592AEC}" type="presOf" srcId="{E8A7AE92-CE6A-436D-9D9F-72757009B68F}" destId="{22B99738-0E94-4676-A943-ABE979EEACEC}" srcOrd="0" destOrd="1" presId="urn:microsoft.com/office/officeart/2005/8/layout/venn1"/>
    <dgm:cxn modelId="{98595489-DB9D-4475-A613-C3B92A5958C4}" srcId="{0F88D9DC-AD07-4D45-8C54-CB93A2FB48DA}" destId="{9FD6AE37-7DDC-4D7B-B9CD-079225120793}" srcOrd="0" destOrd="0" parTransId="{0DF0D450-AB0A-4DAF-B97C-9473520CADD5}" sibTransId="{918022DB-FAAA-4B53-B579-671CA808C244}"/>
    <dgm:cxn modelId="{3DF40664-F274-48B4-8D61-601ED62762B0}" type="presOf" srcId="{9FD6AE37-7DDC-4D7B-B9CD-079225120793}" destId="{22B99738-0E94-4676-A943-ABE979EEACEC}" srcOrd="0" destOrd="0" presId="urn:microsoft.com/office/officeart/2005/8/layout/venn1"/>
    <dgm:cxn modelId="{45101CEE-29B8-40D1-A8E6-40CC325A97E1}" srcId="{9FD6AE37-7DDC-4D7B-B9CD-079225120793}" destId="{B496627F-9C89-4323-B821-928EF0D81860}" srcOrd="1" destOrd="0" parTransId="{1D883593-7673-4EBC-A2AE-D509B1FDC599}" sibTransId="{8FDA0152-0D33-412D-B73B-79EB54183878}"/>
    <dgm:cxn modelId="{6D7B9780-F279-483F-B035-EB2C619C99E9}" type="presOf" srcId="{267230F3-1BE0-4C8A-8BF8-3C30F9048E8B}" destId="{22B99738-0E94-4676-A943-ABE979EEACEC}" srcOrd="0" destOrd="3" presId="urn:microsoft.com/office/officeart/2005/8/layout/venn1"/>
    <dgm:cxn modelId="{AF4557C9-C0E4-44AF-A2AD-68E12EFCB47E}" type="presOf" srcId="{0F88D9DC-AD07-4D45-8C54-CB93A2FB48DA}" destId="{235EA30F-28F0-4EAE-93CA-E156D8FBD6A1}" srcOrd="0" destOrd="0" presId="urn:microsoft.com/office/officeart/2005/8/layout/venn1"/>
    <dgm:cxn modelId="{690CA3D8-4809-41D5-B0D4-713EA1F87210}" type="presOf" srcId="{B496627F-9C89-4323-B821-928EF0D81860}" destId="{22B99738-0E94-4676-A943-ABE979EEACEC}" srcOrd="0" destOrd="2" presId="urn:microsoft.com/office/officeart/2005/8/layout/venn1"/>
    <dgm:cxn modelId="{8998D1BB-7401-44FE-AF5E-BF98D31629C8}" srcId="{9FD6AE37-7DDC-4D7B-B9CD-079225120793}" destId="{E8A7AE92-CE6A-436D-9D9F-72757009B68F}" srcOrd="0" destOrd="0" parTransId="{7127075E-BD7D-401F-978D-56B9D61D8069}" sibTransId="{751506BD-AFA7-4A81-A81A-5E552E4E70B1}"/>
    <dgm:cxn modelId="{12E027E2-81CF-4FE6-A360-5DBF16733BE6}" type="presParOf" srcId="{235EA30F-28F0-4EAE-93CA-E156D8FBD6A1}" destId="{22B99738-0E94-4676-A943-ABE979EEACEC}" srcOrd="0" destOrd="0" presId="urn:microsoft.com/office/officeart/2005/8/layout/venn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252E13-6311-4346-AE8E-8BD277ACE0D2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C00525-25A4-412E-8F10-C3D90A80CD00}">
      <dgm:prSet/>
      <dgm:spPr>
        <a:solidFill>
          <a:schemeClr val="tx2">
            <a:alpha val="50000"/>
          </a:schemeClr>
        </a:solidFill>
        <a:ln>
          <a:noFill/>
        </a:ln>
      </dgm:spPr>
      <dgm:t>
        <a:bodyPr/>
        <a:lstStyle/>
        <a:p>
          <a:pPr algn="l" rtl="0"/>
          <a:r>
            <a:rPr lang="en-US" sz="2400" b="1" dirty="0" smtClean="0"/>
            <a:t>  </a:t>
          </a:r>
          <a:r>
            <a:rPr lang="en-US" sz="2400" b="1" dirty="0" smtClean="0">
              <a:solidFill>
                <a:schemeClr val="bg1"/>
              </a:solidFill>
            </a:rPr>
            <a:t>Funding</a:t>
          </a:r>
          <a:endParaRPr lang="ru-RU" sz="2400" b="1" dirty="0">
            <a:solidFill>
              <a:schemeClr val="bg1"/>
            </a:solidFill>
          </a:endParaRPr>
        </a:p>
      </dgm:t>
    </dgm:pt>
    <dgm:pt modelId="{886A014D-26C1-4ABA-9DDF-5E19ED2B99FD}" type="parTrans" cxnId="{35E00C1E-7A7C-4BD4-9848-8700E9297EBB}">
      <dgm:prSet/>
      <dgm:spPr/>
      <dgm:t>
        <a:bodyPr/>
        <a:lstStyle/>
        <a:p>
          <a:endParaRPr lang="ru-RU"/>
        </a:p>
      </dgm:t>
    </dgm:pt>
    <dgm:pt modelId="{8CF26D3A-C6C4-4878-B4A9-0D13B0B41E51}" type="sibTrans" cxnId="{35E00C1E-7A7C-4BD4-9848-8700E9297EBB}">
      <dgm:prSet/>
      <dgm:spPr/>
      <dgm:t>
        <a:bodyPr/>
        <a:lstStyle/>
        <a:p>
          <a:endParaRPr lang="ru-RU"/>
        </a:p>
      </dgm:t>
    </dgm:pt>
    <dgm:pt modelId="{0FE491A1-3DB9-4CC9-8119-74758642394B}">
      <dgm:prSet custT="1"/>
      <dgm:spPr>
        <a:solidFill>
          <a:schemeClr val="tx2">
            <a:alpha val="50000"/>
          </a:schemeClr>
        </a:solidFill>
        <a:ln>
          <a:noFill/>
        </a:ln>
      </dgm:spPr>
      <dgm:t>
        <a:bodyPr/>
        <a:lstStyle/>
        <a:p>
          <a:pPr algn="l" rtl="0"/>
          <a:r>
            <a:rPr lang="en-US" sz="1800" dirty="0" smtClean="0">
              <a:solidFill>
                <a:schemeClr val="bg1"/>
              </a:solidFill>
            </a:rPr>
            <a:t>VC funding</a:t>
          </a:r>
          <a:endParaRPr lang="ru-RU" sz="1800" dirty="0">
            <a:solidFill>
              <a:schemeClr val="bg1"/>
            </a:solidFill>
          </a:endParaRPr>
        </a:p>
      </dgm:t>
    </dgm:pt>
    <dgm:pt modelId="{05567851-427F-424C-A53E-F851B8B0E116}" type="parTrans" cxnId="{ADBB0FAA-E1BC-4A89-A203-1C41F47BFAC1}">
      <dgm:prSet/>
      <dgm:spPr/>
      <dgm:t>
        <a:bodyPr/>
        <a:lstStyle/>
        <a:p>
          <a:endParaRPr lang="ru-RU"/>
        </a:p>
      </dgm:t>
    </dgm:pt>
    <dgm:pt modelId="{ABA65DB7-63BF-47EB-9806-59B5F6167407}" type="sibTrans" cxnId="{ADBB0FAA-E1BC-4A89-A203-1C41F47BFAC1}">
      <dgm:prSet/>
      <dgm:spPr/>
      <dgm:t>
        <a:bodyPr/>
        <a:lstStyle/>
        <a:p>
          <a:endParaRPr lang="ru-RU"/>
        </a:p>
      </dgm:t>
    </dgm:pt>
    <dgm:pt modelId="{E88A570E-60F9-4CE8-9028-29050E20F363}">
      <dgm:prSet custT="1"/>
      <dgm:spPr>
        <a:solidFill>
          <a:schemeClr val="tx2">
            <a:alpha val="50000"/>
          </a:schemeClr>
        </a:solidFill>
        <a:ln>
          <a:noFill/>
        </a:ln>
      </dgm:spPr>
      <dgm:t>
        <a:bodyPr/>
        <a:lstStyle/>
        <a:p>
          <a:pPr algn="l" rtl="0"/>
          <a:r>
            <a:rPr lang="en-US" sz="1800" dirty="0" smtClean="0">
              <a:solidFill>
                <a:schemeClr val="bg1"/>
              </a:solidFill>
            </a:rPr>
            <a:t>Bank lending</a:t>
          </a:r>
          <a:endParaRPr lang="ru-RU" sz="1800" dirty="0">
            <a:solidFill>
              <a:schemeClr val="bg1"/>
            </a:solidFill>
          </a:endParaRPr>
        </a:p>
      </dgm:t>
    </dgm:pt>
    <dgm:pt modelId="{BA1D3C32-9C93-4843-A073-E1BC94C21A28}" type="parTrans" cxnId="{7AD7546E-2138-4EA3-B734-9719C043B030}">
      <dgm:prSet/>
      <dgm:spPr/>
      <dgm:t>
        <a:bodyPr/>
        <a:lstStyle/>
        <a:p>
          <a:endParaRPr lang="ru-RU"/>
        </a:p>
      </dgm:t>
    </dgm:pt>
    <dgm:pt modelId="{E984D672-B4E7-48CD-B7AE-DFD92DA694B5}" type="sibTrans" cxnId="{7AD7546E-2138-4EA3-B734-9719C043B030}">
      <dgm:prSet/>
      <dgm:spPr/>
      <dgm:t>
        <a:bodyPr/>
        <a:lstStyle/>
        <a:p>
          <a:endParaRPr lang="ru-RU"/>
        </a:p>
      </dgm:t>
    </dgm:pt>
    <dgm:pt modelId="{31B602B5-0B1D-44ED-BCED-90DFEB09CEB3}">
      <dgm:prSet/>
      <dgm:spPr>
        <a:solidFill>
          <a:schemeClr val="tx2">
            <a:alpha val="50000"/>
          </a:schemeClr>
        </a:solidFill>
        <a:ln>
          <a:noFill/>
        </a:ln>
      </dgm:spPr>
      <dgm:t>
        <a:bodyPr/>
        <a:lstStyle/>
        <a:p>
          <a:pPr algn="l" rtl="0"/>
          <a:endParaRPr lang="ru-RU" sz="1900" dirty="0"/>
        </a:p>
      </dgm:t>
    </dgm:pt>
    <dgm:pt modelId="{88BD923E-8035-44BC-9032-AA658428C7EB}" type="parTrans" cxnId="{B7804D1B-84BD-48C4-ADC9-7907503AB152}">
      <dgm:prSet/>
      <dgm:spPr/>
      <dgm:t>
        <a:bodyPr/>
        <a:lstStyle/>
        <a:p>
          <a:endParaRPr lang="ru-RU"/>
        </a:p>
      </dgm:t>
    </dgm:pt>
    <dgm:pt modelId="{7C91746F-6D08-43E6-986E-9B3F2531E85A}" type="sibTrans" cxnId="{B7804D1B-84BD-48C4-ADC9-7907503AB152}">
      <dgm:prSet/>
      <dgm:spPr/>
      <dgm:t>
        <a:bodyPr/>
        <a:lstStyle/>
        <a:p>
          <a:endParaRPr lang="ru-RU"/>
        </a:p>
      </dgm:t>
    </dgm:pt>
    <dgm:pt modelId="{87C05E63-08BB-4A3F-815E-3C323410BF8A}">
      <dgm:prSet custT="1"/>
      <dgm:spPr>
        <a:solidFill>
          <a:schemeClr val="tx2">
            <a:alpha val="50000"/>
          </a:schemeClr>
        </a:solidFill>
        <a:ln>
          <a:noFill/>
        </a:ln>
      </dgm:spPr>
      <dgm:t>
        <a:bodyPr/>
        <a:lstStyle/>
        <a:p>
          <a:pPr algn="l" rtl="0"/>
          <a:r>
            <a:rPr lang="en-US" sz="1800" dirty="0" smtClean="0">
              <a:solidFill>
                <a:schemeClr val="bg1"/>
              </a:solidFill>
            </a:rPr>
            <a:t>Skolkovo grants</a:t>
          </a:r>
          <a:endParaRPr lang="ru-RU" sz="1800" dirty="0">
            <a:solidFill>
              <a:schemeClr val="bg1"/>
            </a:solidFill>
          </a:endParaRPr>
        </a:p>
      </dgm:t>
    </dgm:pt>
    <dgm:pt modelId="{8090829D-B803-486D-8352-0C256A488D11}" type="parTrans" cxnId="{64762B5C-A53B-4D11-B7BA-2CA8C6FD9898}">
      <dgm:prSet/>
      <dgm:spPr/>
      <dgm:t>
        <a:bodyPr/>
        <a:lstStyle/>
        <a:p>
          <a:endParaRPr lang="ru-RU"/>
        </a:p>
      </dgm:t>
    </dgm:pt>
    <dgm:pt modelId="{E18E6574-FDF0-4FD4-AE56-954092B044F9}" type="sibTrans" cxnId="{64762B5C-A53B-4D11-B7BA-2CA8C6FD9898}">
      <dgm:prSet/>
      <dgm:spPr/>
      <dgm:t>
        <a:bodyPr/>
        <a:lstStyle/>
        <a:p>
          <a:endParaRPr lang="ru-RU"/>
        </a:p>
      </dgm:t>
    </dgm:pt>
    <dgm:pt modelId="{5EA0B52C-434D-45ED-A5B9-8D132C0DC205}" type="pres">
      <dgm:prSet presAssocID="{0C252E13-6311-4346-AE8E-8BD277ACE0D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F785E4-C34F-4AE9-999E-A79963DCC407}" type="pres">
      <dgm:prSet presAssocID="{9DC00525-25A4-412E-8F10-C3D90A80CD00}" presName="circ1TxSh" presStyleLbl="vennNode1" presStyleIdx="0" presStyleCnt="1" custLinFactNeighborX="13075" custLinFactNeighborY="-8934"/>
      <dgm:spPr/>
      <dgm:t>
        <a:bodyPr/>
        <a:lstStyle/>
        <a:p>
          <a:endParaRPr lang="ru-RU"/>
        </a:p>
      </dgm:t>
    </dgm:pt>
  </dgm:ptLst>
  <dgm:cxnLst>
    <dgm:cxn modelId="{7AD7546E-2138-4EA3-B734-9719C043B030}" srcId="{9DC00525-25A4-412E-8F10-C3D90A80CD00}" destId="{E88A570E-60F9-4CE8-9028-29050E20F363}" srcOrd="2" destOrd="0" parTransId="{BA1D3C32-9C93-4843-A073-E1BC94C21A28}" sibTransId="{E984D672-B4E7-48CD-B7AE-DFD92DA694B5}"/>
    <dgm:cxn modelId="{B7804D1B-84BD-48C4-ADC9-7907503AB152}" srcId="{9DC00525-25A4-412E-8F10-C3D90A80CD00}" destId="{31B602B5-0B1D-44ED-BCED-90DFEB09CEB3}" srcOrd="3" destOrd="0" parTransId="{88BD923E-8035-44BC-9032-AA658428C7EB}" sibTransId="{7C91746F-6D08-43E6-986E-9B3F2531E85A}"/>
    <dgm:cxn modelId="{6EC75713-370D-4D86-8B7C-66972B8B18F0}" type="presOf" srcId="{87C05E63-08BB-4A3F-815E-3C323410BF8A}" destId="{ABF785E4-C34F-4AE9-999E-A79963DCC407}" srcOrd="0" destOrd="2" presId="urn:microsoft.com/office/officeart/2005/8/layout/venn1"/>
    <dgm:cxn modelId="{64762B5C-A53B-4D11-B7BA-2CA8C6FD9898}" srcId="{9DC00525-25A4-412E-8F10-C3D90A80CD00}" destId="{87C05E63-08BB-4A3F-815E-3C323410BF8A}" srcOrd="1" destOrd="0" parTransId="{8090829D-B803-486D-8352-0C256A488D11}" sibTransId="{E18E6574-FDF0-4FD4-AE56-954092B044F9}"/>
    <dgm:cxn modelId="{2E682976-24B0-46FA-913F-05721AB536AA}" type="presOf" srcId="{31B602B5-0B1D-44ED-BCED-90DFEB09CEB3}" destId="{ABF785E4-C34F-4AE9-999E-A79963DCC407}" srcOrd="0" destOrd="4" presId="urn:microsoft.com/office/officeart/2005/8/layout/venn1"/>
    <dgm:cxn modelId="{77F9FA3A-7EB6-4237-BA27-9B249EC08D55}" type="presOf" srcId="{0FE491A1-3DB9-4CC9-8119-74758642394B}" destId="{ABF785E4-C34F-4AE9-999E-A79963DCC407}" srcOrd="0" destOrd="1" presId="urn:microsoft.com/office/officeart/2005/8/layout/venn1"/>
    <dgm:cxn modelId="{EE3CC7C6-CD3E-41DB-90E2-AE3C486EC642}" type="presOf" srcId="{9DC00525-25A4-412E-8F10-C3D90A80CD00}" destId="{ABF785E4-C34F-4AE9-999E-A79963DCC407}" srcOrd="0" destOrd="0" presId="urn:microsoft.com/office/officeart/2005/8/layout/venn1"/>
    <dgm:cxn modelId="{34DEA336-3F87-48D6-829A-1382CE5F356B}" type="presOf" srcId="{0C252E13-6311-4346-AE8E-8BD277ACE0D2}" destId="{5EA0B52C-434D-45ED-A5B9-8D132C0DC205}" srcOrd="0" destOrd="0" presId="urn:microsoft.com/office/officeart/2005/8/layout/venn1"/>
    <dgm:cxn modelId="{ADBB0FAA-E1BC-4A89-A203-1C41F47BFAC1}" srcId="{9DC00525-25A4-412E-8F10-C3D90A80CD00}" destId="{0FE491A1-3DB9-4CC9-8119-74758642394B}" srcOrd="0" destOrd="0" parTransId="{05567851-427F-424C-A53E-F851B8B0E116}" sibTransId="{ABA65DB7-63BF-47EB-9806-59B5F6167407}"/>
    <dgm:cxn modelId="{35E00C1E-7A7C-4BD4-9848-8700E9297EBB}" srcId="{0C252E13-6311-4346-AE8E-8BD277ACE0D2}" destId="{9DC00525-25A4-412E-8F10-C3D90A80CD00}" srcOrd="0" destOrd="0" parTransId="{886A014D-26C1-4ABA-9DDF-5E19ED2B99FD}" sibTransId="{8CF26D3A-C6C4-4878-B4A9-0D13B0B41E51}"/>
    <dgm:cxn modelId="{48C13196-5ADE-4182-A5D6-0ED4AF6B5749}" type="presOf" srcId="{E88A570E-60F9-4CE8-9028-29050E20F363}" destId="{ABF785E4-C34F-4AE9-999E-A79963DCC407}" srcOrd="0" destOrd="3" presId="urn:microsoft.com/office/officeart/2005/8/layout/venn1"/>
    <dgm:cxn modelId="{0DC09509-E2C7-4B75-9025-0089F342F621}" type="presParOf" srcId="{5EA0B52C-434D-45ED-A5B9-8D132C0DC205}" destId="{ABF785E4-C34F-4AE9-999E-A79963DCC407}" srcOrd="0" destOrd="0" presId="urn:microsoft.com/office/officeart/2005/8/layout/venn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FD7481-C141-49E5-BF4F-743E67FE510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B5D2E3-65D9-4C9A-AB55-D18FE4E8DBBE}">
      <dgm:prSet/>
      <dgm:spPr>
        <a:solidFill>
          <a:schemeClr val="accent6"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b="1" dirty="0" smtClean="0"/>
            <a:t>   </a:t>
          </a:r>
          <a:r>
            <a:rPr lang="en-US" b="1" dirty="0" smtClean="0">
              <a:solidFill>
                <a:schemeClr val="bg1"/>
              </a:solidFill>
            </a:rPr>
            <a:t>Incentives</a:t>
          </a:r>
          <a:endParaRPr lang="ru-RU" dirty="0">
            <a:solidFill>
              <a:schemeClr val="bg1"/>
            </a:solidFill>
          </a:endParaRPr>
        </a:p>
      </dgm:t>
    </dgm:pt>
    <dgm:pt modelId="{510DB9A3-234F-46A4-9685-F62A2B30875E}" type="parTrans" cxnId="{D4F8D64B-8DA2-42D3-AE84-23BC2FC0AC09}">
      <dgm:prSet/>
      <dgm:spPr/>
      <dgm:t>
        <a:bodyPr/>
        <a:lstStyle/>
        <a:p>
          <a:endParaRPr lang="ru-RU"/>
        </a:p>
      </dgm:t>
    </dgm:pt>
    <dgm:pt modelId="{DD77C54C-7A66-4FC3-A80E-51DF46A474A4}" type="sibTrans" cxnId="{D4F8D64B-8DA2-42D3-AE84-23BC2FC0AC09}">
      <dgm:prSet/>
      <dgm:spPr/>
      <dgm:t>
        <a:bodyPr/>
        <a:lstStyle/>
        <a:p>
          <a:endParaRPr lang="ru-RU"/>
        </a:p>
      </dgm:t>
    </dgm:pt>
    <dgm:pt modelId="{EA5C12F6-3A14-4215-B393-0176A0C7090F}">
      <dgm:prSet/>
      <dgm:spPr>
        <a:solidFill>
          <a:schemeClr val="accent6"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dirty="0" smtClean="0">
              <a:solidFill>
                <a:schemeClr val="bg1"/>
              </a:solidFill>
            </a:rPr>
            <a:t>Tax benefits</a:t>
          </a:r>
          <a:endParaRPr lang="ru-RU" dirty="0">
            <a:solidFill>
              <a:schemeClr val="bg1"/>
            </a:solidFill>
          </a:endParaRPr>
        </a:p>
      </dgm:t>
    </dgm:pt>
    <dgm:pt modelId="{6C59CCEC-57E9-4E8E-B17F-1CF40B933D7E}" type="parTrans" cxnId="{C190CC8D-D6AA-40E6-AB32-958363DFF333}">
      <dgm:prSet/>
      <dgm:spPr/>
      <dgm:t>
        <a:bodyPr/>
        <a:lstStyle/>
        <a:p>
          <a:endParaRPr lang="ru-RU"/>
        </a:p>
      </dgm:t>
    </dgm:pt>
    <dgm:pt modelId="{B69CF668-BD9C-452B-8A86-C40DB7B6BCBA}" type="sibTrans" cxnId="{C190CC8D-D6AA-40E6-AB32-958363DFF333}">
      <dgm:prSet/>
      <dgm:spPr/>
      <dgm:t>
        <a:bodyPr/>
        <a:lstStyle/>
        <a:p>
          <a:endParaRPr lang="ru-RU"/>
        </a:p>
      </dgm:t>
    </dgm:pt>
    <dgm:pt modelId="{AABD0CCB-D675-4935-82C4-FEEC7074D268}">
      <dgm:prSet/>
      <dgm:spPr>
        <a:solidFill>
          <a:schemeClr val="accent6"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dirty="0" smtClean="0">
              <a:solidFill>
                <a:schemeClr val="bg1"/>
              </a:solidFill>
            </a:rPr>
            <a:t>Co-financing with Skolkovo</a:t>
          </a:r>
          <a:endParaRPr lang="ru-RU" dirty="0">
            <a:solidFill>
              <a:schemeClr val="bg1"/>
            </a:solidFill>
          </a:endParaRPr>
        </a:p>
      </dgm:t>
    </dgm:pt>
    <dgm:pt modelId="{7CD8D1E4-1C65-4DC7-AEDA-D39B911D4E44}" type="parTrans" cxnId="{20BF82A7-B3B9-4103-A0EE-050573FE90B1}">
      <dgm:prSet/>
      <dgm:spPr/>
      <dgm:t>
        <a:bodyPr/>
        <a:lstStyle/>
        <a:p>
          <a:endParaRPr lang="ru-RU"/>
        </a:p>
      </dgm:t>
    </dgm:pt>
    <dgm:pt modelId="{D5E31DDF-589F-4A78-A873-2A094AEC001F}" type="sibTrans" cxnId="{20BF82A7-B3B9-4103-A0EE-050573FE90B1}">
      <dgm:prSet/>
      <dgm:spPr/>
      <dgm:t>
        <a:bodyPr/>
        <a:lstStyle/>
        <a:p>
          <a:endParaRPr lang="ru-RU"/>
        </a:p>
      </dgm:t>
    </dgm:pt>
    <dgm:pt modelId="{6F5341F5-E8AE-4F41-9956-C72277330CCB}">
      <dgm:prSet/>
      <dgm:spPr>
        <a:solidFill>
          <a:schemeClr val="accent6"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dirty="0" smtClean="0">
              <a:solidFill>
                <a:schemeClr val="bg1"/>
              </a:solidFill>
            </a:rPr>
            <a:t>Government support</a:t>
          </a:r>
          <a:endParaRPr lang="ru-RU" dirty="0">
            <a:solidFill>
              <a:schemeClr val="bg1"/>
            </a:solidFill>
          </a:endParaRPr>
        </a:p>
      </dgm:t>
    </dgm:pt>
    <dgm:pt modelId="{70E927B3-A1EA-4F13-9A9F-63036D19920A}" type="parTrans" cxnId="{A5A012B6-20D5-4DF1-AEBF-C7DFF9D325BF}">
      <dgm:prSet/>
      <dgm:spPr/>
      <dgm:t>
        <a:bodyPr/>
        <a:lstStyle/>
        <a:p>
          <a:endParaRPr lang="ru-RU"/>
        </a:p>
      </dgm:t>
    </dgm:pt>
    <dgm:pt modelId="{FB2616D8-5610-4008-B42C-F2D688D0B79A}" type="sibTrans" cxnId="{A5A012B6-20D5-4DF1-AEBF-C7DFF9D325BF}">
      <dgm:prSet/>
      <dgm:spPr/>
      <dgm:t>
        <a:bodyPr/>
        <a:lstStyle/>
        <a:p>
          <a:endParaRPr lang="ru-RU"/>
        </a:p>
      </dgm:t>
    </dgm:pt>
    <dgm:pt modelId="{49885F61-848A-4A9B-A9F1-2EF8F2434E8E}" type="pres">
      <dgm:prSet presAssocID="{ACFD7481-C141-49E5-BF4F-743E67FE510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72B7F8-DBC3-4CD4-9D03-31C7B087C6C5}" type="pres">
      <dgm:prSet presAssocID="{EFB5D2E3-65D9-4C9A-AB55-D18FE4E8DBBE}" presName="circ1TxSh" presStyleLbl="vennNode1" presStyleIdx="0" presStyleCnt="1" custScaleX="97477" custScaleY="97477" custLinFactNeighborX="3889" custLinFactNeighborY="1852"/>
      <dgm:spPr/>
      <dgm:t>
        <a:bodyPr/>
        <a:lstStyle/>
        <a:p>
          <a:endParaRPr lang="ru-RU"/>
        </a:p>
      </dgm:t>
    </dgm:pt>
  </dgm:ptLst>
  <dgm:cxnLst>
    <dgm:cxn modelId="{3E40B7BF-E959-4AF1-9FB1-6A01CCE35FE8}" type="presOf" srcId="{AABD0CCB-D675-4935-82C4-FEEC7074D268}" destId="{2672B7F8-DBC3-4CD4-9D03-31C7B087C6C5}" srcOrd="0" destOrd="2" presId="urn:microsoft.com/office/officeart/2005/8/layout/venn1"/>
    <dgm:cxn modelId="{D4F8D64B-8DA2-42D3-AE84-23BC2FC0AC09}" srcId="{ACFD7481-C141-49E5-BF4F-743E67FE510F}" destId="{EFB5D2E3-65D9-4C9A-AB55-D18FE4E8DBBE}" srcOrd="0" destOrd="0" parTransId="{510DB9A3-234F-46A4-9685-F62A2B30875E}" sibTransId="{DD77C54C-7A66-4FC3-A80E-51DF46A474A4}"/>
    <dgm:cxn modelId="{AB7AEDF8-4255-4762-B7F0-FA42EDFD854F}" type="presOf" srcId="{6F5341F5-E8AE-4F41-9956-C72277330CCB}" destId="{2672B7F8-DBC3-4CD4-9D03-31C7B087C6C5}" srcOrd="0" destOrd="3" presId="urn:microsoft.com/office/officeart/2005/8/layout/venn1"/>
    <dgm:cxn modelId="{7936A340-AC95-4409-9033-DB565BB4801C}" type="presOf" srcId="{ACFD7481-C141-49E5-BF4F-743E67FE510F}" destId="{49885F61-848A-4A9B-A9F1-2EF8F2434E8E}" srcOrd="0" destOrd="0" presId="urn:microsoft.com/office/officeart/2005/8/layout/venn1"/>
    <dgm:cxn modelId="{7227BD55-E112-4919-8C1C-2C368A130BF2}" type="presOf" srcId="{EA5C12F6-3A14-4215-B393-0176A0C7090F}" destId="{2672B7F8-DBC3-4CD4-9D03-31C7B087C6C5}" srcOrd="0" destOrd="1" presId="urn:microsoft.com/office/officeart/2005/8/layout/venn1"/>
    <dgm:cxn modelId="{20BF82A7-B3B9-4103-A0EE-050573FE90B1}" srcId="{EFB5D2E3-65D9-4C9A-AB55-D18FE4E8DBBE}" destId="{AABD0CCB-D675-4935-82C4-FEEC7074D268}" srcOrd="1" destOrd="0" parTransId="{7CD8D1E4-1C65-4DC7-AEDA-D39B911D4E44}" sibTransId="{D5E31DDF-589F-4A78-A873-2A094AEC001F}"/>
    <dgm:cxn modelId="{A5A012B6-20D5-4DF1-AEBF-C7DFF9D325BF}" srcId="{EFB5D2E3-65D9-4C9A-AB55-D18FE4E8DBBE}" destId="{6F5341F5-E8AE-4F41-9956-C72277330CCB}" srcOrd="2" destOrd="0" parTransId="{70E927B3-A1EA-4F13-9A9F-63036D19920A}" sibTransId="{FB2616D8-5610-4008-B42C-F2D688D0B79A}"/>
    <dgm:cxn modelId="{C190CC8D-D6AA-40E6-AB32-958363DFF333}" srcId="{EFB5D2E3-65D9-4C9A-AB55-D18FE4E8DBBE}" destId="{EA5C12F6-3A14-4215-B393-0176A0C7090F}" srcOrd="0" destOrd="0" parTransId="{6C59CCEC-57E9-4E8E-B17F-1CF40B933D7E}" sibTransId="{B69CF668-BD9C-452B-8A86-C40DB7B6BCBA}"/>
    <dgm:cxn modelId="{D42A5872-3EBF-4469-837E-1EF746D69CF4}" type="presOf" srcId="{EFB5D2E3-65D9-4C9A-AB55-D18FE4E8DBBE}" destId="{2672B7F8-DBC3-4CD4-9D03-31C7B087C6C5}" srcOrd="0" destOrd="0" presId="urn:microsoft.com/office/officeart/2005/8/layout/venn1"/>
    <dgm:cxn modelId="{1A75726D-149D-47AE-8466-66626122161A}" type="presParOf" srcId="{49885F61-848A-4A9B-A9F1-2EF8F2434E8E}" destId="{2672B7F8-DBC3-4CD4-9D03-31C7B087C6C5}" srcOrd="0" destOrd="0" presId="urn:microsoft.com/office/officeart/2005/8/layout/venn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9E7F75-4CB6-4F48-8900-0C634CCF869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019D55-C920-4FA1-83FC-2D3037101F1C}">
      <dgm:prSet/>
      <dgm:spPr>
        <a:solidFill>
          <a:srgbClr val="D3E515"/>
        </a:solidFill>
        <a:ln>
          <a:noFill/>
        </a:ln>
      </dgm:spPr>
      <dgm:t>
        <a:bodyPr/>
        <a:lstStyle/>
        <a:p>
          <a:pPr rtl="0"/>
          <a:endParaRPr lang="ru-RU" b="1" dirty="0">
            <a:latin typeface="Helvetica" pitchFamily="34" charset="0"/>
            <a:cs typeface="Helvetica" pitchFamily="34" charset="0"/>
          </a:endParaRPr>
        </a:p>
      </dgm:t>
    </dgm:pt>
    <dgm:pt modelId="{68838C53-8E62-4BB8-971E-325F95E8F105}" type="parTrans" cxnId="{3C47FAD4-E514-4920-B9DA-EE899222FCC0}">
      <dgm:prSet/>
      <dgm:spPr/>
      <dgm:t>
        <a:bodyPr/>
        <a:lstStyle/>
        <a:p>
          <a:endParaRPr lang="ru-RU"/>
        </a:p>
      </dgm:t>
    </dgm:pt>
    <dgm:pt modelId="{7343DA42-1994-4AFC-8A75-C59C1E5D9AA9}" type="sibTrans" cxnId="{3C47FAD4-E514-4920-B9DA-EE899222FCC0}">
      <dgm:prSet/>
      <dgm:spPr/>
      <dgm:t>
        <a:bodyPr/>
        <a:lstStyle/>
        <a:p>
          <a:endParaRPr lang="ru-RU"/>
        </a:p>
      </dgm:t>
    </dgm:pt>
    <dgm:pt modelId="{6F2FC605-9FAE-402B-BFC3-9DB0DCCC0908}" type="pres">
      <dgm:prSet presAssocID="{6A9E7F75-4CB6-4F48-8900-0C634CCF869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2CFC2D-3592-4996-8C64-28440BEFE23B}" type="pres">
      <dgm:prSet presAssocID="{FE019D55-C920-4FA1-83FC-2D3037101F1C}" presName="circ1TxSh" presStyleLbl="vennNode1" presStyleIdx="0" presStyleCnt="1" custLinFactNeighborX="433" custLinFactNeighborY="1600"/>
      <dgm:spPr/>
      <dgm:t>
        <a:bodyPr/>
        <a:lstStyle/>
        <a:p>
          <a:endParaRPr lang="ru-RU"/>
        </a:p>
      </dgm:t>
    </dgm:pt>
  </dgm:ptLst>
  <dgm:cxnLst>
    <dgm:cxn modelId="{3C47FAD4-E514-4920-B9DA-EE899222FCC0}" srcId="{6A9E7F75-4CB6-4F48-8900-0C634CCF8693}" destId="{FE019D55-C920-4FA1-83FC-2D3037101F1C}" srcOrd="0" destOrd="0" parTransId="{68838C53-8E62-4BB8-971E-325F95E8F105}" sibTransId="{7343DA42-1994-4AFC-8A75-C59C1E5D9AA9}"/>
    <dgm:cxn modelId="{DF9161AB-7F6A-4FEC-A620-9DA36AD502F5}" type="presOf" srcId="{6A9E7F75-4CB6-4F48-8900-0C634CCF8693}" destId="{6F2FC605-9FAE-402B-BFC3-9DB0DCCC0908}" srcOrd="0" destOrd="0" presId="urn:microsoft.com/office/officeart/2005/8/layout/venn1"/>
    <dgm:cxn modelId="{4342869F-A09A-4BF6-9534-3A4D2BDC4B50}" type="presOf" srcId="{FE019D55-C920-4FA1-83FC-2D3037101F1C}" destId="{322CFC2D-3592-4996-8C64-28440BEFE23B}" srcOrd="0" destOrd="0" presId="urn:microsoft.com/office/officeart/2005/8/layout/venn1"/>
    <dgm:cxn modelId="{F0F8A6DC-FA85-477F-9A75-C26B50AF90A5}" type="presParOf" srcId="{6F2FC605-9FAE-402B-BFC3-9DB0DCCC0908}" destId="{322CFC2D-3592-4996-8C64-28440BEFE23B}" srcOrd="0" destOrd="0" presId="urn:microsoft.com/office/officeart/2005/8/layout/venn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A9E7F75-4CB6-4F48-8900-0C634CCF869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019D55-C920-4FA1-83FC-2D3037101F1C}">
      <dgm:prSet custT="1"/>
      <dgm:spPr>
        <a:solidFill>
          <a:schemeClr val="accent2">
            <a:alpha val="50000"/>
          </a:schemeClr>
        </a:solidFill>
        <a:ln>
          <a:noFill/>
        </a:ln>
      </dgm:spPr>
      <dgm:t>
        <a:bodyPr/>
        <a:lstStyle/>
        <a:p>
          <a:pPr marL="4763" indent="0" algn="ctr" rtl="0"/>
          <a:r>
            <a:rPr lang="en-US" sz="2200" b="1" dirty="0" err="1" smtClean="0">
              <a:solidFill>
                <a:schemeClr val="bg1"/>
              </a:solidFill>
            </a:rPr>
            <a:t>SkTech</a:t>
          </a:r>
          <a:endParaRPr lang="ru-RU" sz="2200" dirty="0">
            <a:solidFill>
              <a:schemeClr val="bg1"/>
            </a:solidFill>
          </a:endParaRPr>
        </a:p>
      </dgm:t>
    </dgm:pt>
    <dgm:pt modelId="{68838C53-8E62-4BB8-971E-325F95E8F105}" type="parTrans" cxnId="{3C47FAD4-E514-4920-B9DA-EE899222FCC0}">
      <dgm:prSet/>
      <dgm:spPr/>
      <dgm:t>
        <a:bodyPr/>
        <a:lstStyle/>
        <a:p>
          <a:endParaRPr lang="ru-RU"/>
        </a:p>
      </dgm:t>
    </dgm:pt>
    <dgm:pt modelId="{7343DA42-1994-4AFC-8A75-C59C1E5D9AA9}" type="sibTrans" cxnId="{3C47FAD4-E514-4920-B9DA-EE899222FCC0}">
      <dgm:prSet/>
      <dgm:spPr/>
      <dgm:t>
        <a:bodyPr/>
        <a:lstStyle/>
        <a:p>
          <a:endParaRPr lang="ru-RU"/>
        </a:p>
      </dgm:t>
    </dgm:pt>
    <dgm:pt modelId="{273CBDFB-F72E-4543-A265-772721B67A62}">
      <dgm:prSet custT="1"/>
      <dgm:spPr>
        <a:solidFill>
          <a:schemeClr val="accent2">
            <a:alpha val="50000"/>
          </a:schemeClr>
        </a:solidFill>
        <a:ln>
          <a:noFill/>
        </a:ln>
      </dgm:spPr>
      <dgm:t>
        <a:bodyPr/>
        <a:lstStyle/>
        <a:p>
          <a:pPr marL="4763" indent="0" algn="l" rtl="0"/>
          <a:r>
            <a:rPr lang="en-US" sz="1800" dirty="0" smtClean="0">
              <a:solidFill>
                <a:schemeClr val="bg1"/>
              </a:solidFill>
            </a:rPr>
            <a:t>Partnership </a:t>
          </a:r>
          <a:r>
            <a:rPr lang="en-US" sz="1800" dirty="0" smtClean="0">
              <a:solidFill>
                <a:schemeClr val="bg1"/>
              </a:solidFill>
            </a:rPr>
            <a:t>with</a:t>
          </a:r>
          <a:r>
            <a:rPr lang="ru-RU" sz="1800" dirty="0" smtClean="0">
              <a:solidFill>
                <a:schemeClr val="bg1"/>
              </a:solidFill>
            </a:rPr>
            <a:t> </a:t>
          </a:r>
          <a:r>
            <a:rPr lang="en-US" sz="1800" dirty="0" smtClean="0">
              <a:solidFill>
                <a:schemeClr val="bg1"/>
              </a:solidFill>
            </a:rPr>
            <a:t>MIT</a:t>
          </a:r>
          <a:endParaRPr lang="ru-RU" sz="1800" dirty="0">
            <a:solidFill>
              <a:schemeClr val="bg1"/>
            </a:solidFill>
          </a:endParaRPr>
        </a:p>
      </dgm:t>
    </dgm:pt>
    <dgm:pt modelId="{FF780B3B-1FF9-4E25-BCE9-449E3CD9E19A}" type="parTrans" cxnId="{D39C55F1-E969-418B-946C-768EA9E03595}">
      <dgm:prSet/>
      <dgm:spPr/>
      <dgm:t>
        <a:bodyPr/>
        <a:lstStyle/>
        <a:p>
          <a:endParaRPr lang="ru-RU"/>
        </a:p>
      </dgm:t>
    </dgm:pt>
    <dgm:pt modelId="{FBB2B9DB-216D-4087-99D4-B9001145DB88}" type="sibTrans" cxnId="{D39C55F1-E969-418B-946C-768EA9E03595}">
      <dgm:prSet/>
      <dgm:spPr/>
      <dgm:t>
        <a:bodyPr/>
        <a:lstStyle/>
        <a:p>
          <a:endParaRPr lang="ru-RU"/>
        </a:p>
      </dgm:t>
    </dgm:pt>
    <dgm:pt modelId="{3FF9637D-3858-406E-858E-27487BD4C89A}">
      <dgm:prSet custT="1"/>
      <dgm:spPr>
        <a:solidFill>
          <a:schemeClr val="accent2">
            <a:alpha val="50000"/>
          </a:schemeClr>
        </a:solidFill>
        <a:ln>
          <a:noFill/>
        </a:ln>
      </dgm:spPr>
      <dgm:t>
        <a:bodyPr/>
        <a:lstStyle/>
        <a:p>
          <a:pPr marL="4763" indent="0" algn="l" rtl="0">
            <a:tabLst/>
          </a:pPr>
          <a:r>
            <a:rPr lang="en-US" sz="1800" b="0" dirty="0" smtClean="0">
              <a:solidFill>
                <a:schemeClr val="bg1"/>
              </a:solidFill>
            </a:rPr>
            <a:t>1,200 grad students</a:t>
          </a:r>
          <a:endParaRPr lang="ru-RU" sz="1800" dirty="0">
            <a:solidFill>
              <a:schemeClr val="bg1"/>
            </a:solidFill>
          </a:endParaRPr>
        </a:p>
      </dgm:t>
    </dgm:pt>
    <dgm:pt modelId="{03E7DD82-943C-4D7B-A1BA-890978AA6BA2}" type="parTrans" cxnId="{F7A68DC6-4500-4A5E-B6D3-50FBC777DB67}">
      <dgm:prSet/>
      <dgm:spPr/>
      <dgm:t>
        <a:bodyPr/>
        <a:lstStyle/>
        <a:p>
          <a:endParaRPr lang="ru-RU"/>
        </a:p>
      </dgm:t>
    </dgm:pt>
    <dgm:pt modelId="{2973A109-2FA3-4F7C-A8DA-0752E55B0C5C}" type="sibTrans" cxnId="{F7A68DC6-4500-4A5E-B6D3-50FBC777DB67}">
      <dgm:prSet/>
      <dgm:spPr/>
      <dgm:t>
        <a:bodyPr/>
        <a:lstStyle/>
        <a:p>
          <a:endParaRPr lang="ru-RU"/>
        </a:p>
      </dgm:t>
    </dgm:pt>
    <dgm:pt modelId="{8BFC5695-113A-4C73-BBE6-DBEA1C1EA036}">
      <dgm:prSet custT="1"/>
      <dgm:spPr>
        <a:solidFill>
          <a:schemeClr val="accent2">
            <a:alpha val="50000"/>
          </a:schemeClr>
        </a:solidFill>
        <a:ln>
          <a:noFill/>
        </a:ln>
      </dgm:spPr>
      <dgm:t>
        <a:bodyPr/>
        <a:lstStyle/>
        <a:p>
          <a:pPr marL="4763" indent="0" algn="l" rtl="0"/>
          <a:r>
            <a:rPr lang="en-US" sz="1800" b="0" dirty="0" smtClean="0">
              <a:solidFill>
                <a:schemeClr val="bg1"/>
              </a:solidFill>
            </a:rPr>
            <a:t>500 professors and PhD’s </a:t>
          </a:r>
          <a:endParaRPr lang="ru-RU" sz="1800" dirty="0">
            <a:solidFill>
              <a:schemeClr val="bg1"/>
            </a:solidFill>
          </a:endParaRPr>
        </a:p>
      </dgm:t>
    </dgm:pt>
    <dgm:pt modelId="{634C2EB1-AC60-44E8-A1E1-BBAE2B27A549}" type="parTrans" cxnId="{10933B16-8140-420D-B5CB-A89FB9F7AB98}">
      <dgm:prSet/>
      <dgm:spPr/>
      <dgm:t>
        <a:bodyPr/>
        <a:lstStyle/>
        <a:p>
          <a:endParaRPr lang="ru-RU"/>
        </a:p>
      </dgm:t>
    </dgm:pt>
    <dgm:pt modelId="{4C97078A-8532-4553-8188-C426260E8B98}" type="sibTrans" cxnId="{10933B16-8140-420D-B5CB-A89FB9F7AB98}">
      <dgm:prSet/>
      <dgm:spPr/>
      <dgm:t>
        <a:bodyPr/>
        <a:lstStyle/>
        <a:p>
          <a:endParaRPr lang="ru-RU"/>
        </a:p>
      </dgm:t>
    </dgm:pt>
    <dgm:pt modelId="{6F2FC605-9FAE-402B-BFC3-9DB0DCCC0908}" type="pres">
      <dgm:prSet presAssocID="{6A9E7F75-4CB6-4F48-8900-0C634CCF869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2CFC2D-3592-4996-8C64-28440BEFE23B}" type="pres">
      <dgm:prSet presAssocID="{FE019D55-C920-4FA1-83FC-2D3037101F1C}" presName="circ1TxSh" presStyleLbl="vennNode1" presStyleIdx="0" presStyleCnt="1" custScaleX="100000" custLinFactNeighborX="2089" custLinFactNeighborY="-13376"/>
      <dgm:spPr/>
      <dgm:t>
        <a:bodyPr/>
        <a:lstStyle/>
        <a:p>
          <a:endParaRPr lang="ru-RU"/>
        </a:p>
      </dgm:t>
    </dgm:pt>
  </dgm:ptLst>
  <dgm:cxnLst>
    <dgm:cxn modelId="{3C47FAD4-E514-4920-B9DA-EE899222FCC0}" srcId="{6A9E7F75-4CB6-4F48-8900-0C634CCF8693}" destId="{FE019D55-C920-4FA1-83FC-2D3037101F1C}" srcOrd="0" destOrd="0" parTransId="{68838C53-8E62-4BB8-971E-325F95E8F105}" sibTransId="{7343DA42-1994-4AFC-8A75-C59C1E5D9AA9}"/>
    <dgm:cxn modelId="{CCD55A50-A862-4A04-8BFE-8D22C849377C}" type="presOf" srcId="{273CBDFB-F72E-4543-A265-772721B67A62}" destId="{322CFC2D-3592-4996-8C64-28440BEFE23B}" srcOrd="0" destOrd="1" presId="urn:microsoft.com/office/officeart/2005/8/layout/venn1"/>
    <dgm:cxn modelId="{269274A8-206E-410F-9795-872BE0EEDEBF}" type="presOf" srcId="{3FF9637D-3858-406E-858E-27487BD4C89A}" destId="{322CFC2D-3592-4996-8C64-28440BEFE23B}" srcOrd="0" destOrd="2" presId="urn:microsoft.com/office/officeart/2005/8/layout/venn1"/>
    <dgm:cxn modelId="{D39C55F1-E969-418B-946C-768EA9E03595}" srcId="{FE019D55-C920-4FA1-83FC-2D3037101F1C}" destId="{273CBDFB-F72E-4543-A265-772721B67A62}" srcOrd="0" destOrd="0" parTransId="{FF780B3B-1FF9-4E25-BCE9-449E3CD9E19A}" sibTransId="{FBB2B9DB-216D-4087-99D4-B9001145DB88}"/>
    <dgm:cxn modelId="{4E3EA646-6D2A-4A49-9484-4DCD92F5CA13}" type="presOf" srcId="{FE019D55-C920-4FA1-83FC-2D3037101F1C}" destId="{322CFC2D-3592-4996-8C64-28440BEFE23B}" srcOrd="0" destOrd="0" presId="urn:microsoft.com/office/officeart/2005/8/layout/venn1"/>
    <dgm:cxn modelId="{F7A68DC6-4500-4A5E-B6D3-50FBC777DB67}" srcId="{FE019D55-C920-4FA1-83FC-2D3037101F1C}" destId="{3FF9637D-3858-406E-858E-27487BD4C89A}" srcOrd="1" destOrd="0" parTransId="{03E7DD82-943C-4D7B-A1BA-890978AA6BA2}" sibTransId="{2973A109-2FA3-4F7C-A8DA-0752E55B0C5C}"/>
    <dgm:cxn modelId="{DAF502E3-68AF-4954-9B58-D943886F918C}" type="presOf" srcId="{6A9E7F75-4CB6-4F48-8900-0C634CCF8693}" destId="{6F2FC605-9FAE-402B-BFC3-9DB0DCCC0908}" srcOrd="0" destOrd="0" presId="urn:microsoft.com/office/officeart/2005/8/layout/venn1"/>
    <dgm:cxn modelId="{10933B16-8140-420D-B5CB-A89FB9F7AB98}" srcId="{FE019D55-C920-4FA1-83FC-2D3037101F1C}" destId="{8BFC5695-113A-4C73-BBE6-DBEA1C1EA036}" srcOrd="2" destOrd="0" parTransId="{634C2EB1-AC60-44E8-A1E1-BBAE2B27A549}" sibTransId="{4C97078A-8532-4553-8188-C426260E8B98}"/>
    <dgm:cxn modelId="{C31A594B-2EF1-4566-8302-E6EDECB09F82}" type="presOf" srcId="{8BFC5695-113A-4C73-BBE6-DBEA1C1EA036}" destId="{322CFC2D-3592-4996-8C64-28440BEFE23B}" srcOrd="0" destOrd="3" presId="urn:microsoft.com/office/officeart/2005/8/layout/venn1"/>
    <dgm:cxn modelId="{1EA3DE38-1938-4A1E-82FA-3413A28D4350}" type="presParOf" srcId="{6F2FC605-9FAE-402B-BFC3-9DB0DCCC0908}" destId="{322CFC2D-3592-4996-8C64-28440BEFE23B}" srcOrd="0" destOrd="0" presId="urn:microsoft.com/office/officeart/2005/8/layout/venn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0.37342</cdr:x>
      <cdr:y>0.30127</cdr:y>
    </cdr:from>
    <cdr:to>
      <cdr:x>0.44037</cdr:x>
      <cdr:y>0.43156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2907725" y="1269805"/>
          <a:ext cx="521299" cy="549152"/>
        </a:xfrm>
        <a:prstGeom xmlns:a="http://schemas.openxmlformats.org/drawingml/2006/main" prst="ellipse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3">
            <a:shade val="50000"/>
          </a:schemeClr>
        </a:lnRef>
        <a:fillRef xmlns:a="http://schemas.openxmlformats.org/drawingml/2006/main" idx="1">
          <a:schemeClr val="accent3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3713"/>
          </a:xfrm>
          <a:prstGeom prst="rect">
            <a:avLst/>
          </a:prstGeom>
        </p:spPr>
        <p:txBody>
          <a:bodyPr vert="horz" lIns="95247" tIns="47624" rIns="95247" bIns="476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5247" tIns="47624" rIns="95247" bIns="476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FF34F27-C161-4AD4-BC3B-6439BB60AEBF}" type="datetimeFigureOut">
              <a:rPr lang="ru-RU"/>
              <a:pPr>
                <a:defRPr/>
              </a:pPr>
              <a:t>09.11.2012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47" tIns="47624" rIns="95247" bIns="47624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1825"/>
          </a:xfrm>
          <a:prstGeom prst="rect">
            <a:avLst/>
          </a:prstGeom>
        </p:spPr>
        <p:txBody>
          <a:bodyPr vert="horz" lIns="95247" tIns="47624" rIns="95247" bIns="47624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4813" cy="493713"/>
          </a:xfrm>
          <a:prstGeom prst="rect">
            <a:avLst/>
          </a:prstGeom>
        </p:spPr>
        <p:txBody>
          <a:bodyPr vert="horz" lIns="95247" tIns="47624" rIns="95247" bIns="476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5247" tIns="47624" rIns="95247" bIns="476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FFAA94E-04E3-4822-9FF8-47AB8C003E8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034588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FAA94E-04E3-4822-9FF8-47AB8C003E8F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380079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FAA94E-04E3-4822-9FF8-47AB8C003E8F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0355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FAA94E-04E3-4822-9FF8-47AB8C003E8F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11815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EB31C7-7DB9-4C85-A00D-0E9ABCD6409A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1A003-8680-8C40-94C4-E84E19A3E45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68605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2627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79451" y="4691573"/>
            <a:ext cx="5438775" cy="4442070"/>
          </a:xfrm>
          <a:noFill/>
        </p:spPr>
        <p:txBody>
          <a:bodyPr wrap="square" lIns="95247" tIns="47624" rIns="95247" bIns="47624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9" y="9378406"/>
            <a:ext cx="2946400" cy="494265"/>
          </a:xfrm>
          <a:prstGeom prst="rect">
            <a:avLst/>
          </a:prstGeom>
          <a:noFill/>
        </p:spPr>
        <p:txBody>
          <a:bodyPr lIns="95247" tIns="47624" rIns="95247" bIns="47624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DC37398-43ED-417C-A19E-737CC8B7B518}" type="slidenum">
              <a:rPr lang="ru-RU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Формирование спроса – ключевое условие запуска инновационного процесса</a:t>
            </a:r>
            <a:r>
              <a:rPr lang="en-US" dirty="0" smtClean="0"/>
              <a:t>.</a:t>
            </a:r>
            <a:endParaRPr lang="ru-RU" dirty="0" smtClean="0"/>
          </a:p>
          <a:p>
            <a:r>
              <a:rPr lang="ru-RU" dirty="0" smtClean="0"/>
              <a:t>Мы оцениваем существующий на рынке (в России и за рубежом) спрос с разных позиций. 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378950"/>
            <a:ext cx="2946400" cy="493713"/>
          </a:xfrm>
          <a:prstGeom prst="rect">
            <a:avLst/>
          </a:prstGeom>
          <a:noFill/>
        </p:spPr>
        <p:txBody>
          <a:bodyPr lIns="95247" tIns="47624" rIns="95247" bIns="47624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074EA04-6F9A-49F8-843B-0092FA9A817D}" type="slidenum">
              <a:rPr lang="ru-RU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FAA94E-04E3-4822-9FF8-47AB8C003E8F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56017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5D85D6-1D00-4664-B20E-81A17569D4F3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58415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FAA94E-04E3-4822-9FF8-47AB8C003E8F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4306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FAA94E-04E3-4822-9FF8-47AB8C003E8F}" type="slidenum">
              <a:rPr lang="ru-RU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32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.xml"/><Relationship Id="rId7" Type="http://schemas.openxmlformats.org/officeDocument/2006/relationships/oleObject" Target="../embeddings/oleObject2.bin"/><Relationship Id="rId2" Type="http://schemas.openxmlformats.org/officeDocument/2006/relationships/tags" Target="../tags/tag12.xml"/><Relationship Id="rId1" Type="http://schemas.openxmlformats.org/officeDocument/2006/relationships/vmlDrawing" Target="../drawings/vmlDrawing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vmlDrawing" Target="../drawings/vmlDrawing11.v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9" Type="http://schemas.openxmlformats.org/officeDocument/2006/relationships/oleObject" Target="../embeddings/oleObject11.bin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2" Type="http://schemas.openxmlformats.org/officeDocument/2006/relationships/tags" Target="../tags/tag73.xml"/><Relationship Id="rId1" Type="http://schemas.openxmlformats.org/officeDocument/2006/relationships/vmlDrawing" Target="../drawings/vmlDrawing12.v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9" Type="http://schemas.openxmlformats.org/officeDocument/2006/relationships/oleObject" Target="../embeddings/oleObject12.bin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2" Type="http://schemas.openxmlformats.org/officeDocument/2006/relationships/tags" Target="../tags/tag16.xml"/><Relationship Id="rId1" Type="http://schemas.openxmlformats.org/officeDocument/2006/relationships/vmlDrawing" Target="../drawings/vmlDrawing3.v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9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13" Type="http://schemas.openxmlformats.org/officeDocument/2006/relationships/slideMaster" Target="../slideMasters/slideMaster2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12" Type="http://schemas.openxmlformats.org/officeDocument/2006/relationships/tags" Target="../tags/tag89.xml"/><Relationship Id="rId2" Type="http://schemas.openxmlformats.org/officeDocument/2006/relationships/tags" Target="../tags/tag79.xml"/><Relationship Id="rId1" Type="http://schemas.openxmlformats.org/officeDocument/2006/relationships/vmlDrawing" Target="../drawings/vmlDrawing13.vml"/><Relationship Id="rId6" Type="http://schemas.openxmlformats.org/officeDocument/2006/relationships/tags" Target="../tags/tag83.xml"/><Relationship Id="rId11" Type="http://schemas.openxmlformats.org/officeDocument/2006/relationships/tags" Target="../tags/tag88.xml"/><Relationship Id="rId5" Type="http://schemas.openxmlformats.org/officeDocument/2006/relationships/tags" Target="../tags/tag82.xml"/><Relationship Id="rId10" Type="http://schemas.openxmlformats.org/officeDocument/2006/relationships/tags" Target="../tags/tag87.xml"/><Relationship Id="rId4" Type="http://schemas.openxmlformats.org/officeDocument/2006/relationships/tags" Target="../tags/tag81.xml"/><Relationship Id="rId9" Type="http://schemas.openxmlformats.org/officeDocument/2006/relationships/tags" Target="../tags/tag86.xml"/><Relationship Id="rId14" Type="http://schemas.openxmlformats.org/officeDocument/2006/relationships/oleObject" Target="../embeddings/oleObject13.bin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13" Type="http://schemas.openxmlformats.org/officeDocument/2006/relationships/slideMaster" Target="../slideMasters/slideMaster3.xml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2" Type="http://schemas.openxmlformats.org/officeDocument/2006/relationships/tags" Target="../tags/tag99.xml"/><Relationship Id="rId1" Type="http://schemas.openxmlformats.org/officeDocument/2006/relationships/vmlDrawing" Target="../drawings/vmlDrawing15.v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5" Type="http://schemas.openxmlformats.org/officeDocument/2006/relationships/tags" Target="../tags/tag102.xml"/><Relationship Id="rId10" Type="http://schemas.openxmlformats.org/officeDocument/2006/relationships/tags" Target="../tags/tag107.xml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oleObject" Target="../embeddings/oleObject15.bin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2" Type="http://schemas.openxmlformats.org/officeDocument/2006/relationships/tags" Target="../tags/tag110.xml"/><Relationship Id="rId1" Type="http://schemas.openxmlformats.org/officeDocument/2006/relationships/vmlDrawing" Target="../drawings/vmlDrawing16.v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10" Type="http://schemas.openxmlformats.org/officeDocument/2006/relationships/oleObject" Target="../embeddings/oleObject16.bin"/><Relationship Id="rId4" Type="http://schemas.openxmlformats.org/officeDocument/2006/relationships/tags" Target="../tags/tag112.xml"/><Relationship Id="rId9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2" Type="http://schemas.openxmlformats.org/officeDocument/2006/relationships/tags" Target="../tags/tag117.xml"/><Relationship Id="rId1" Type="http://schemas.openxmlformats.org/officeDocument/2006/relationships/vmlDrawing" Target="../drawings/vmlDrawing17.v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119.xml"/><Relationship Id="rId9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30.xml"/><Relationship Id="rId3" Type="http://schemas.openxmlformats.org/officeDocument/2006/relationships/tags" Target="../tags/tag125.xml"/><Relationship Id="rId7" Type="http://schemas.openxmlformats.org/officeDocument/2006/relationships/tags" Target="../tags/tag129.xml"/><Relationship Id="rId2" Type="http://schemas.openxmlformats.org/officeDocument/2006/relationships/tags" Target="../tags/tag124.xml"/><Relationship Id="rId1" Type="http://schemas.openxmlformats.org/officeDocument/2006/relationships/vmlDrawing" Target="../drawings/vmlDrawing18.vml"/><Relationship Id="rId6" Type="http://schemas.openxmlformats.org/officeDocument/2006/relationships/tags" Target="../tags/tag128.xml"/><Relationship Id="rId5" Type="http://schemas.openxmlformats.org/officeDocument/2006/relationships/tags" Target="../tags/tag127.xml"/><Relationship Id="rId10" Type="http://schemas.openxmlformats.org/officeDocument/2006/relationships/oleObject" Target="../embeddings/oleObject18.bin"/><Relationship Id="rId4" Type="http://schemas.openxmlformats.org/officeDocument/2006/relationships/tags" Target="../tags/tag126.xml"/><Relationship Id="rId9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37.xml"/><Relationship Id="rId3" Type="http://schemas.openxmlformats.org/officeDocument/2006/relationships/tags" Target="../tags/tag132.xml"/><Relationship Id="rId7" Type="http://schemas.openxmlformats.org/officeDocument/2006/relationships/tags" Target="../tags/tag136.xml"/><Relationship Id="rId2" Type="http://schemas.openxmlformats.org/officeDocument/2006/relationships/tags" Target="../tags/tag131.xml"/><Relationship Id="rId1" Type="http://schemas.openxmlformats.org/officeDocument/2006/relationships/vmlDrawing" Target="../drawings/vmlDrawing19.v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10" Type="http://schemas.openxmlformats.org/officeDocument/2006/relationships/oleObject" Target="../embeddings/oleObject19.bin"/><Relationship Id="rId4" Type="http://schemas.openxmlformats.org/officeDocument/2006/relationships/tags" Target="../tags/tag133.xml"/><Relationship Id="rId9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2" Type="http://schemas.openxmlformats.org/officeDocument/2006/relationships/tags" Target="../tags/tag22.xml"/><Relationship Id="rId1" Type="http://schemas.openxmlformats.org/officeDocument/2006/relationships/vmlDrawing" Target="../drawings/vmlDrawing4.v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9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jpeg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2" Type="http://schemas.openxmlformats.org/officeDocument/2006/relationships/tags" Target="../tags/tag28.xml"/><Relationship Id="rId1" Type="http://schemas.openxmlformats.org/officeDocument/2006/relationships/vmlDrawing" Target="../drawings/vmlDrawing5.v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10" Type="http://schemas.openxmlformats.org/officeDocument/2006/relationships/oleObject" Target="../embeddings/oleObject5.bin"/><Relationship Id="rId4" Type="http://schemas.openxmlformats.org/officeDocument/2006/relationships/tags" Target="../tags/tag30.xml"/><Relationship Id="rId9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oleObject" Target="../embeddings/oleObject6.bin"/><Relationship Id="rId2" Type="http://schemas.openxmlformats.org/officeDocument/2006/relationships/tags" Target="../tags/tag35.xml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38.xml"/><Relationship Id="rId10" Type="http://schemas.openxmlformats.org/officeDocument/2006/relationships/tags" Target="../tags/tag43.xml"/><Relationship Id="rId4" Type="http://schemas.openxmlformats.org/officeDocument/2006/relationships/tags" Target="../tags/tag37.xml"/><Relationship Id="rId9" Type="http://schemas.openxmlformats.org/officeDocument/2006/relationships/tags" Target="../tags/tag4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vmlDrawing" Target="../drawings/vmlDrawing7.v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oleObject" Target="../embeddings/oleObject8.bin"/><Relationship Id="rId2" Type="http://schemas.openxmlformats.org/officeDocument/2006/relationships/tags" Target="../tags/tag49.xml"/><Relationship Id="rId1" Type="http://schemas.openxmlformats.org/officeDocument/2006/relationships/vmlDrawing" Target="../drawings/vmlDrawing8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59.xml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2" Type="http://schemas.openxmlformats.org/officeDocument/2006/relationships/tags" Target="../tags/tag53.xml"/><Relationship Id="rId1" Type="http://schemas.openxmlformats.org/officeDocument/2006/relationships/vmlDrawing" Target="../drawings/vmlDrawing9.v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10" Type="http://schemas.openxmlformats.org/officeDocument/2006/relationships/oleObject" Target="../embeddings/oleObject9.bin"/><Relationship Id="rId4" Type="http://schemas.openxmlformats.org/officeDocument/2006/relationships/tags" Target="../tags/tag55.xml"/><Relationship Id="rId9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3" Type="http://schemas.openxmlformats.org/officeDocument/2006/relationships/tags" Target="../tags/tag61.xml"/><Relationship Id="rId7" Type="http://schemas.openxmlformats.org/officeDocument/2006/relationships/tags" Target="../tags/tag65.xml"/><Relationship Id="rId2" Type="http://schemas.openxmlformats.org/officeDocument/2006/relationships/tags" Target="../tags/tag60.xml"/><Relationship Id="rId1" Type="http://schemas.openxmlformats.org/officeDocument/2006/relationships/vmlDrawing" Target="../drawings/vmlDrawing10.v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10" Type="http://schemas.openxmlformats.org/officeDocument/2006/relationships/oleObject" Target="../embeddings/oleObject10.bin"/><Relationship Id="rId4" Type="http://schemas.openxmlformats.org/officeDocument/2006/relationships/tags" Target="../tags/tag62.xml"/><Relationship Id="rId9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403187848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44554" name="think-cell Slide" r:id="rId7" imgW="360" imgH="360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ym typeface="Helvetica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sym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pic>
        <p:nvPicPr>
          <p:cNvPr id="8" name="Picture 6"/>
          <p:cNvPicPr>
            <a:picLocks noChangeAspect="1" noChangeArrowheads="1"/>
          </p:cNvPicPr>
          <p:nvPr userDrawn="1">
            <p:custDataLst>
              <p:tags r:id="rId5"/>
            </p:custDataLst>
          </p:nvPr>
        </p:nvPicPr>
        <p:blipFill rotWithShape="1">
          <a:blip r:embed="rId8" cstate="print"/>
          <a:srcRect r="3456"/>
          <a:stretch/>
        </p:blipFill>
        <p:spPr bwMode="auto">
          <a:xfrm>
            <a:off x="1587" y="4451"/>
            <a:ext cx="9142413" cy="685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18293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373365245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3770" name="think-cell Slide" r:id="rId9" imgW="360" imgH="360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/>
        <p:txBody>
          <a:bodyPr vert="eaVert"/>
          <a:lstStyle>
            <a:lvl1pPr>
              <a:defRPr>
                <a:sym typeface="Helvetica"/>
              </a:defRPr>
            </a:lvl1pPr>
            <a:lvl2pPr>
              <a:defRPr>
                <a:sym typeface="Helvetica"/>
              </a:defRPr>
            </a:lvl2pPr>
            <a:lvl3pPr>
              <a:defRPr>
                <a:sym typeface="Helvetica"/>
              </a:defRPr>
            </a:lvl3pPr>
            <a:lvl4pPr>
              <a:defRPr>
                <a:sym typeface="Helvetica"/>
              </a:defRPr>
            </a:lvl4pPr>
            <a:lvl5pPr>
              <a:defRPr>
                <a:sym typeface="Helvetica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A7D6E064-210C-4E9B-8813-9F9C99732956}" type="datetime1">
              <a:rPr lang="ru-RU" smtClean="0"/>
              <a:pPr>
                <a:defRPr/>
              </a:pPr>
              <a:t>09.11.2012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EC67F617-DFE4-4CAA-89AF-009F8355F68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95131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1745815731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4794" name="think-cell Slide" r:id="rId9" imgW="360" imgH="360" progId="">
              <p:embed/>
            </p:oleObj>
          </a:graphicData>
        </a:graphic>
      </p:graphicFrame>
      <p:sp>
        <p:nvSpPr>
          <p:cNvPr id="2" name="Вертикальный заголовок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ym typeface="Helvetica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ym typeface="Helvetica"/>
              </a:defRPr>
            </a:lvl1pPr>
            <a:lvl2pPr>
              <a:defRPr>
                <a:sym typeface="Helvetica"/>
              </a:defRPr>
            </a:lvl2pPr>
            <a:lvl3pPr>
              <a:defRPr>
                <a:sym typeface="Helvetica"/>
              </a:defRPr>
            </a:lvl3pPr>
            <a:lvl4pPr>
              <a:defRPr>
                <a:sym typeface="Helvetica"/>
              </a:defRPr>
            </a:lvl4pPr>
            <a:lvl5pPr>
              <a:defRPr>
                <a:sym typeface="Helvetica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0052149A-8DCB-46B8-AB72-0720B59E61E6}" type="datetime1">
              <a:rPr lang="ru-RU" smtClean="0"/>
              <a:pPr>
                <a:defRPr/>
              </a:pPr>
              <a:t>09.11.2012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A54E1767-4E20-4751-8FA9-ED1F306CF8D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67088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2" y="476250"/>
            <a:ext cx="7354887" cy="576263"/>
          </a:xfrm>
          <a:prstGeom prst="rect">
            <a:avLst/>
          </a:prstGeom>
        </p:spPr>
        <p:txBody>
          <a:bodyPr anchor="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Конфиденциально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468313" y="1341438"/>
            <a:ext cx="4032250" cy="4464050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defRPr lang="ru-RU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4643438" y="1341438"/>
            <a:ext cx="4032250" cy="4391025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4108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2" y="476250"/>
            <a:ext cx="7354887" cy="576263"/>
          </a:xfrm>
          <a:prstGeom prst="rect">
            <a:avLst/>
          </a:prstGeom>
        </p:spPr>
        <p:txBody>
          <a:bodyPr anchor="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Конфиденциально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468313" y="1341438"/>
            <a:ext cx="4032250" cy="4464050"/>
          </a:xfrm>
          <a:solidFill>
            <a:srgbClr val="C0DF1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4643438" y="1341438"/>
            <a:ext cx="4032250" cy="4464050"/>
          </a:xfrm>
          <a:solidFill>
            <a:srgbClr val="C0DF1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69800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2" y="476250"/>
            <a:ext cx="7354887" cy="576263"/>
          </a:xfrm>
          <a:prstGeom prst="rect">
            <a:avLst/>
          </a:prstGeom>
        </p:spPr>
        <p:txBody>
          <a:bodyPr anchor="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Конфиденциально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468313" y="1341438"/>
            <a:ext cx="4032250" cy="4464050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4643438" y="1341438"/>
            <a:ext cx="4032250" cy="4464050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0334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2382747"/>
            <a:ext cx="3991429" cy="1632857"/>
          </a:xfrm>
          <a:prstGeom prst="rect">
            <a:avLst/>
          </a:prstGeom>
        </p:spPr>
        <p:txBody>
          <a:bodyPr/>
          <a:lstStyle>
            <a:lvl1pPr algn="r">
              <a:defRPr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2233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1384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5" name="Прямоугольник 14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 userDrawn="1"/>
        </p:nvSpPr>
        <p:spPr>
          <a:xfrm rot="16200000">
            <a:off x="-3340002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0460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 rot="16200000">
            <a:off x="-3340002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9305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 userDrawn="1"/>
        </p:nvSpPr>
        <p:spPr>
          <a:xfrm rot="16200000">
            <a:off x="-3340002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4399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263141453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45578" name="think-cell Slide" r:id="rId9" imgW="360" imgH="360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  <a:lvl2pPr>
              <a:defRPr>
                <a:sym typeface="Helvetica"/>
              </a:defRPr>
            </a:lvl2pPr>
            <a:lvl3pPr>
              <a:defRPr>
                <a:sym typeface="Helvetica"/>
              </a:defRPr>
            </a:lvl3pPr>
            <a:lvl4pPr>
              <a:defRPr>
                <a:sym typeface="Helvetica"/>
              </a:defRPr>
            </a:lvl4pPr>
            <a:lvl5pPr>
              <a:defRPr>
                <a:sym typeface="Helvetica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328579E6-3B2E-43E0-830D-FD9DAB54D21E}" type="datetime1">
              <a:rPr lang="ru-RU" smtClean="0"/>
              <a:pPr>
                <a:defRPr/>
              </a:pPr>
              <a:t>09.11.2012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512FC9F4-6AB3-4F02-A19C-7300CEF35F7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61615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 flipV="1">
            <a:off x="0" y="6474374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 flipV="1">
            <a:off x="770622" y="6474374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flipV="1">
            <a:off x="1541244" y="6474374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 flipV="1">
            <a:off x="2311866" y="6474374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 flipV="1">
            <a:off x="3077499" y="6474374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 flipV="1">
            <a:off x="3848121" y="6474374"/>
            <a:ext cx="770622" cy="395961"/>
          </a:xfrm>
          <a:prstGeom prst="rect">
            <a:avLst/>
          </a:prstGeom>
          <a:solidFill>
            <a:srgbClr val="38B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 flipV="1">
            <a:off x="4618743" y="6474374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 flipV="1">
            <a:off x="5389365" y="6474374"/>
            <a:ext cx="770622" cy="395961"/>
          </a:xfrm>
          <a:prstGeom prst="rect">
            <a:avLst/>
          </a:prstGeom>
          <a:solidFill>
            <a:srgbClr val="B2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 flipV="1">
            <a:off x="6159987" y="6474374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 flipV="1">
            <a:off x="6930609" y="6474374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flipV="1">
            <a:off x="7701231" y="6474374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 userDrawn="1"/>
        </p:nvSpPr>
        <p:spPr>
          <a:xfrm flipV="1">
            <a:off x="8471853" y="6474372"/>
            <a:ext cx="672147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 userDrawn="1"/>
        </p:nvSpPr>
        <p:spPr>
          <a:xfrm flipV="1">
            <a:off x="0" y="6078412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 userDrawn="1"/>
        </p:nvSpPr>
        <p:spPr>
          <a:xfrm flipV="1">
            <a:off x="770622" y="6078412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 userDrawn="1"/>
        </p:nvSpPr>
        <p:spPr>
          <a:xfrm flipV="1">
            <a:off x="1541244" y="6078412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 userDrawn="1"/>
        </p:nvSpPr>
        <p:spPr>
          <a:xfrm flipV="1">
            <a:off x="2306877" y="6078412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 userDrawn="1"/>
        </p:nvSpPr>
        <p:spPr>
          <a:xfrm flipV="1">
            <a:off x="3848121" y="6078412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 userDrawn="1"/>
        </p:nvSpPr>
        <p:spPr>
          <a:xfrm flipV="1">
            <a:off x="4618743" y="6078412"/>
            <a:ext cx="770622" cy="395961"/>
          </a:xfrm>
          <a:prstGeom prst="rect">
            <a:avLst/>
          </a:prstGeom>
          <a:solidFill>
            <a:srgbClr val="B2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 userDrawn="1"/>
        </p:nvSpPr>
        <p:spPr>
          <a:xfrm flipV="1">
            <a:off x="5389365" y="6078412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 userDrawn="1"/>
        </p:nvSpPr>
        <p:spPr>
          <a:xfrm flipV="1">
            <a:off x="6159987" y="6078412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 userDrawn="1"/>
        </p:nvSpPr>
        <p:spPr>
          <a:xfrm flipV="1">
            <a:off x="6930609" y="6078412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 flipV="1">
            <a:off x="7701231" y="6078412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 userDrawn="1"/>
        </p:nvSpPr>
        <p:spPr>
          <a:xfrm flipV="1">
            <a:off x="8471854" y="6078408"/>
            <a:ext cx="672146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/>
          <p:cNvSpPr/>
          <p:nvPr userDrawn="1"/>
        </p:nvSpPr>
        <p:spPr>
          <a:xfrm flipV="1">
            <a:off x="1536255" y="5682451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/>
          <p:cNvSpPr/>
          <p:nvPr userDrawn="1"/>
        </p:nvSpPr>
        <p:spPr>
          <a:xfrm flipV="1">
            <a:off x="3077499" y="5682451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/>
          <p:cNvSpPr/>
          <p:nvPr userDrawn="1"/>
        </p:nvSpPr>
        <p:spPr>
          <a:xfrm flipV="1">
            <a:off x="6159987" y="5682451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/>
          <p:cNvSpPr/>
          <p:nvPr userDrawn="1"/>
        </p:nvSpPr>
        <p:spPr>
          <a:xfrm flipV="1">
            <a:off x="765633" y="5286490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ectangle 67"/>
          <p:cNvSpPr/>
          <p:nvPr userDrawn="1"/>
        </p:nvSpPr>
        <p:spPr>
          <a:xfrm flipV="1">
            <a:off x="5389365" y="5286490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tangle 73"/>
          <p:cNvSpPr/>
          <p:nvPr userDrawn="1"/>
        </p:nvSpPr>
        <p:spPr>
          <a:xfrm flipV="1">
            <a:off x="8471853" y="5682450"/>
            <a:ext cx="672147" cy="395961"/>
          </a:xfrm>
          <a:prstGeom prst="rect">
            <a:avLst/>
          </a:prstGeom>
          <a:solidFill>
            <a:srgbClr val="38B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 75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46" name="Title 1"/>
          <p:cNvSpPr>
            <a:spLocks noGrp="1"/>
          </p:cNvSpPr>
          <p:nvPr>
            <p:ph type="title" hasCustomPrompt="1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Плитка</a:t>
            </a:r>
            <a:endParaRPr lang="en-US" dirty="0"/>
          </a:p>
        </p:txBody>
      </p:sp>
      <p:sp>
        <p:nvSpPr>
          <p:cNvPr id="44" name="Прямоугольник 43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TextBox 40"/>
          <p:cNvSpPr txBox="1"/>
          <p:nvPr userDrawn="1"/>
        </p:nvSpPr>
        <p:spPr>
          <a:xfrm rot="16200000">
            <a:off x="-3340002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8093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4017" y="1218476"/>
            <a:ext cx="7085421" cy="796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51628" y="2173110"/>
            <a:ext cx="7697811" cy="4303889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buSzPct val="100000"/>
              <a:defRPr/>
            </a:lvl2pPr>
            <a:lvl3pPr>
              <a:buClr>
                <a:schemeClr val="accent1"/>
              </a:buClr>
              <a:buSzPct val="100000"/>
              <a:defRPr/>
            </a:lvl3pPr>
            <a:lvl4pPr>
              <a:buClr>
                <a:schemeClr val="accent1"/>
              </a:buClr>
              <a:buSzPct val="100000"/>
              <a:defRPr/>
            </a:lvl4pPr>
            <a:lvl5pPr>
              <a:buClr>
                <a:schemeClr val="accent1"/>
              </a:buClr>
              <a:buSzPct val="100000"/>
              <a:defRPr/>
            </a:lvl5pPr>
          </a:lstStyle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>
                <a:solidFill>
                  <a:schemeClr val="bg2"/>
                </a:solidFill>
              </a:rPr>
              <a:pPr/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366547" cy="6876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1079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251373" y="366073"/>
            <a:ext cx="3656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B15DF3F-6BF2-A845-8711-4B79E9497528}" type="slidenum">
              <a:rPr lang="en-US" sz="1200" smtClean="0">
                <a:solidFill>
                  <a:schemeClr val="bg2"/>
                </a:solidFill>
              </a:rPr>
              <a:pPr/>
              <a:t>‹#›</a:t>
            </a:fld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>
                <a:solidFill>
                  <a:schemeClr val="bg2"/>
                </a:solidFill>
              </a:rPr>
              <a:pPr/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366547" cy="6876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64017" y="1231304"/>
            <a:ext cx="7085421" cy="796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275895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9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57698" name="think-cell Slide" r:id="rId14" imgW="360" imgH="360" progId="">
              <p:embed/>
            </p:oleObj>
          </a:graphicData>
        </a:graphic>
      </p:graphicFrame>
      <p:sp>
        <p:nvSpPr>
          <p:cNvPr id="5" name="Прямоугольник 4"/>
          <p:cNvSpPr/>
          <p:nvPr>
            <p:custDataLst>
              <p:tags r:id="rId2"/>
            </p:custDataLst>
          </p:nvPr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6" name="Прямоугольник 5"/>
          <p:cNvSpPr/>
          <p:nvPr>
            <p:custDataLst>
              <p:tags r:id="rId3"/>
            </p:custDataLst>
          </p:nvPr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7" name="Прямоугольник 6"/>
          <p:cNvSpPr/>
          <p:nvPr>
            <p:custDataLst>
              <p:tags r:id="rId4"/>
            </p:custDataLst>
          </p:nvPr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8" name="Прямоугольник 7"/>
          <p:cNvSpPr/>
          <p:nvPr>
            <p:custDataLst>
              <p:tags r:id="rId5"/>
            </p:custDataLst>
          </p:nvPr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9" name="Прямоугольник 4"/>
          <p:cNvSpPr/>
          <p:nvPr userDrawn="1">
            <p:custDataLst>
              <p:tags r:id="rId6"/>
            </p:custDataLst>
          </p:nvPr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7"/>
            </p:custDataLst>
          </p:nvPr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8"/>
            </p:custDataLst>
          </p:nvPr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9"/>
            </p:custDataLst>
          </p:nvPr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  <a:lvl2pPr>
              <a:defRPr>
                <a:sym typeface="Helvetica"/>
              </a:defRPr>
            </a:lvl2pPr>
            <a:lvl3pPr>
              <a:defRPr>
                <a:sym typeface="Helvetica"/>
              </a:defRPr>
            </a:lvl3pPr>
            <a:lvl4pPr>
              <a:defRPr>
                <a:sym typeface="Helvetica"/>
              </a:defRPr>
            </a:lvl4pPr>
            <a:lvl5pPr>
              <a:defRPr>
                <a:sym typeface="Helvetica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274638"/>
            <a:ext cx="8064500" cy="706437"/>
          </a:xfrm>
          <a:prstGeom prst="rect">
            <a:avLst/>
          </a:prstGeom>
        </p:spPr>
        <p:txBody>
          <a:bodyPr/>
          <a:lstStyle>
            <a:lvl1pPr algn="l"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Helvetica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3" name="Дата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457200" y="6538913"/>
            <a:ext cx="2133600" cy="182562"/>
          </a:xfrm>
          <a:prstGeom prst="rect">
            <a:avLst/>
          </a:prstGeom>
        </p:spPr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DA2467DF-E5A3-4777-95B8-0DA55AA9E546}" type="datetime1">
              <a:rPr lang="ru-RU"/>
              <a:pPr>
                <a:defRPr/>
              </a:pPr>
              <a:t>09.11.2012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124200" y="6538913"/>
            <a:ext cx="2895600" cy="182562"/>
          </a:xfrm>
          <a:prstGeom prst="rect">
            <a:avLst/>
          </a:prstGeom>
        </p:spPr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553200" y="6337300"/>
            <a:ext cx="2133600" cy="384175"/>
          </a:xfrm>
          <a:prstGeom prst="rect">
            <a:avLst/>
          </a:prstGeom>
        </p:spPr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7C01E1EC-454D-4E46-BD92-A5850464A8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99167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9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59746" name="think-cell Slide" r:id="rId14" imgW="360" imgH="360" progId="">
              <p:embed/>
            </p:oleObj>
          </a:graphicData>
        </a:graphic>
      </p:graphicFrame>
      <p:sp>
        <p:nvSpPr>
          <p:cNvPr id="5" name="Прямоугольник 4"/>
          <p:cNvSpPr/>
          <p:nvPr>
            <p:custDataLst>
              <p:tags r:id="rId2"/>
            </p:custDataLst>
          </p:nvPr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6" name="Прямоугольник 5"/>
          <p:cNvSpPr/>
          <p:nvPr>
            <p:custDataLst>
              <p:tags r:id="rId3"/>
            </p:custDataLst>
          </p:nvPr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7" name="Прямоугольник 6"/>
          <p:cNvSpPr/>
          <p:nvPr>
            <p:custDataLst>
              <p:tags r:id="rId4"/>
            </p:custDataLst>
          </p:nvPr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8" name="Прямоугольник 7"/>
          <p:cNvSpPr/>
          <p:nvPr>
            <p:custDataLst>
              <p:tags r:id="rId5"/>
            </p:custDataLst>
          </p:nvPr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9" name="Прямоугольник 4"/>
          <p:cNvSpPr/>
          <p:nvPr userDrawn="1">
            <p:custDataLst>
              <p:tags r:id="rId6"/>
            </p:custDataLst>
          </p:nvPr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7"/>
            </p:custDataLst>
          </p:nvPr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8"/>
            </p:custDataLst>
          </p:nvPr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9"/>
            </p:custDataLst>
          </p:nvPr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  <a:lvl2pPr>
              <a:defRPr>
                <a:sym typeface="Helvetica"/>
              </a:defRPr>
            </a:lvl2pPr>
            <a:lvl3pPr>
              <a:defRPr>
                <a:sym typeface="Helvetica"/>
              </a:defRPr>
            </a:lvl3pPr>
            <a:lvl4pPr>
              <a:defRPr>
                <a:sym typeface="Helvetica"/>
              </a:defRPr>
            </a:lvl4pPr>
            <a:lvl5pPr>
              <a:defRPr>
                <a:sym typeface="Helvetica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274638"/>
            <a:ext cx="8064500" cy="706437"/>
          </a:xfrm>
        </p:spPr>
        <p:txBody>
          <a:bodyPr/>
          <a:lstStyle>
            <a:lvl1pPr algn="l"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Helvetica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3" name="Дата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DA2467DF-E5A3-4777-95B8-0DA55AA9E546}" type="datetime1">
              <a:rPr lang="ru-RU"/>
              <a:pPr>
                <a:defRPr/>
              </a:pPr>
              <a:t>09.11.2012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553200" y="6337300"/>
            <a:ext cx="2133600" cy="384175"/>
          </a:xfrm>
        </p:spPr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7C01E1EC-454D-4E46-BD92-A5850464A8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9916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9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60770" name="think-cell Slide" r:id="rId10" imgW="360" imgH="360" progId="">
              <p:embed/>
            </p:oleObj>
          </a:graphicData>
        </a:graphic>
      </p:graphicFrame>
      <p:sp>
        <p:nvSpPr>
          <p:cNvPr id="6" name="Прямоугольник 4"/>
          <p:cNvSpPr/>
          <p:nvPr>
            <p:custDataLst>
              <p:tags r:id="rId2"/>
            </p:custDataLst>
          </p:nvPr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7" name="Прямоугольник 5"/>
          <p:cNvSpPr/>
          <p:nvPr>
            <p:custDataLst>
              <p:tags r:id="rId3"/>
            </p:custDataLst>
          </p:nvPr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8" name="Прямоугольник 6"/>
          <p:cNvSpPr/>
          <p:nvPr>
            <p:custDataLst>
              <p:tags r:id="rId4"/>
            </p:custDataLst>
          </p:nvPr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9" name="Прямоугольник 7"/>
          <p:cNvSpPr/>
          <p:nvPr>
            <p:custDataLst>
              <p:tags r:id="rId5"/>
            </p:custDataLst>
          </p:nvPr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ym typeface="Helvetica"/>
              </a:defRPr>
            </a:lvl1pPr>
            <a:lvl2pPr>
              <a:defRPr sz="2400">
                <a:sym typeface="Helvetica"/>
              </a:defRPr>
            </a:lvl2pPr>
            <a:lvl3pPr>
              <a:defRPr sz="2000">
                <a:sym typeface="Helvetica"/>
              </a:defRPr>
            </a:lvl3pPr>
            <a:lvl4pPr>
              <a:defRPr sz="1800">
                <a:sym typeface="Helvetica"/>
              </a:defRPr>
            </a:lvl4pPr>
            <a:lvl5pPr>
              <a:defRPr sz="1800">
                <a:sym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ym typeface="Helvetica"/>
              </a:defRPr>
            </a:lvl1pPr>
            <a:lvl2pPr>
              <a:defRPr sz="2400">
                <a:sym typeface="Helvetica"/>
              </a:defRPr>
            </a:lvl2pPr>
            <a:lvl3pPr>
              <a:defRPr sz="2000">
                <a:sym typeface="Helvetica"/>
              </a:defRPr>
            </a:lvl3pPr>
            <a:lvl4pPr>
              <a:defRPr sz="1800">
                <a:sym typeface="Helvetica"/>
              </a:defRPr>
            </a:lvl4pPr>
            <a:lvl5pPr>
              <a:defRPr sz="1800">
                <a:sym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DC50E40E-E555-4F27-9D02-3092FA9C0918}" type="datetime1">
              <a:rPr lang="ru-RU"/>
              <a:pPr>
                <a:defRPr/>
              </a:pPr>
              <a:t>09.11.2012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5CC535B3-64B3-4800-AD70-5B40A8CDA5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59049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9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61794" name="think-cell Slide" r:id="rId10" imgW="360" imgH="360" progId="">
              <p:embed/>
            </p:oleObj>
          </a:graphicData>
        </a:graphic>
      </p:graphicFrame>
      <p:sp>
        <p:nvSpPr>
          <p:cNvPr id="8" name="Прямоугольник 4"/>
          <p:cNvSpPr/>
          <p:nvPr>
            <p:custDataLst>
              <p:tags r:id="rId2"/>
            </p:custDataLst>
          </p:nvPr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9" name="Прямоугольник 5"/>
          <p:cNvSpPr/>
          <p:nvPr>
            <p:custDataLst>
              <p:tags r:id="rId3"/>
            </p:custDataLst>
          </p:nvPr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10" name="Прямоугольник 6"/>
          <p:cNvSpPr/>
          <p:nvPr>
            <p:custDataLst>
              <p:tags r:id="rId4"/>
            </p:custDataLst>
          </p:nvPr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11" name="Прямоугольник 7"/>
          <p:cNvSpPr/>
          <p:nvPr>
            <p:custDataLst>
              <p:tags r:id="rId5"/>
            </p:custDataLst>
          </p:nvPr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ym typeface="Helvetic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ym typeface="Helvetica"/>
              </a:defRPr>
            </a:lvl1pPr>
            <a:lvl2pPr>
              <a:defRPr sz="2000">
                <a:sym typeface="Helvetica"/>
              </a:defRPr>
            </a:lvl2pPr>
            <a:lvl3pPr>
              <a:defRPr sz="1800">
                <a:sym typeface="Helvetica"/>
              </a:defRPr>
            </a:lvl3pPr>
            <a:lvl4pPr>
              <a:defRPr sz="1600">
                <a:sym typeface="Helvetica"/>
              </a:defRPr>
            </a:lvl4pPr>
            <a:lvl5pPr>
              <a:defRPr sz="1600">
                <a:sym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ym typeface="Helvetic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ym typeface="Helvetica"/>
              </a:defRPr>
            </a:lvl1pPr>
            <a:lvl2pPr>
              <a:defRPr sz="2000">
                <a:sym typeface="Helvetica"/>
              </a:defRPr>
            </a:lvl2pPr>
            <a:lvl3pPr>
              <a:defRPr sz="1800">
                <a:sym typeface="Helvetica"/>
              </a:defRPr>
            </a:lvl3pPr>
            <a:lvl4pPr>
              <a:defRPr sz="1600">
                <a:sym typeface="Helvetica"/>
              </a:defRPr>
            </a:lvl4pPr>
            <a:lvl5pPr>
              <a:defRPr sz="1600">
                <a:sym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2" name="Дата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9F84C81C-1D56-40CD-B95E-F6642151768D}" type="datetime1">
              <a:rPr lang="ru-RU"/>
              <a:pPr>
                <a:defRPr/>
              </a:pPr>
              <a:t>09.11.2012</a:t>
            </a:fld>
            <a:endParaRPr lang="ru-RU"/>
          </a:p>
        </p:txBody>
      </p:sp>
      <p:sp>
        <p:nvSpPr>
          <p:cNvPr id="13" name="Нижний колонтитул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Номер слайда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07022334-FAFC-4637-A3CA-AB64901A05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49253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9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62818" name="think-cell Slide" r:id="rId10" imgW="360" imgH="360" progId="">
              <p:embed/>
            </p:oleObj>
          </a:graphicData>
        </a:graphic>
      </p:graphicFrame>
      <p:sp>
        <p:nvSpPr>
          <p:cNvPr id="6" name="Прямоугольник 4"/>
          <p:cNvSpPr/>
          <p:nvPr>
            <p:custDataLst>
              <p:tags r:id="rId2"/>
            </p:custDataLst>
          </p:nvPr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7" name="Прямоугольник 5"/>
          <p:cNvSpPr/>
          <p:nvPr>
            <p:custDataLst>
              <p:tags r:id="rId3"/>
            </p:custDataLst>
          </p:nvPr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8" name="Прямоугольник 6"/>
          <p:cNvSpPr/>
          <p:nvPr>
            <p:custDataLst>
              <p:tags r:id="rId4"/>
            </p:custDataLst>
          </p:nvPr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9" name="Прямоугольник 7"/>
          <p:cNvSpPr/>
          <p:nvPr>
            <p:custDataLst>
              <p:tags r:id="rId5"/>
            </p:custDataLst>
          </p:nvPr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ym typeface="Helvetica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ym typeface="Helvetica"/>
              </a:defRPr>
            </a:lvl1pPr>
            <a:lvl2pPr>
              <a:defRPr sz="2800">
                <a:sym typeface="Helvetica"/>
              </a:defRPr>
            </a:lvl2pPr>
            <a:lvl3pPr>
              <a:defRPr sz="2400">
                <a:sym typeface="Helvetica"/>
              </a:defRPr>
            </a:lvl3pPr>
            <a:lvl4pPr>
              <a:defRPr sz="2000">
                <a:sym typeface="Helvetica"/>
              </a:defRPr>
            </a:lvl4pPr>
            <a:lvl5pPr>
              <a:defRPr sz="2000">
                <a:sym typeface="Helvetic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ym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995C4848-6849-43F6-BF4E-4282FDE86004}" type="datetime1">
              <a:rPr lang="ru-RU"/>
              <a:pPr>
                <a:defRPr/>
              </a:pPr>
              <a:t>09.11.2012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87BB07E5-AC76-4BEC-BA90-753FF8E891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61749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9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63842" name="think-cell Slide" r:id="rId10" imgW="360" imgH="360" progId="">
              <p:embed/>
            </p:oleObj>
          </a:graphicData>
        </a:graphic>
      </p:graphicFrame>
      <p:sp>
        <p:nvSpPr>
          <p:cNvPr id="6" name="Прямоугольник 4"/>
          <p:cNvSpPr/>
          <p:nvPr>
            <p:custDataLst>
              <p:tags r:id="rId2"/>
            </p:custDataLst>
          </p:nvPr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7" name="Прямоугольник 5"/>
          <p:cNvSpPr/>
          <p:nvPr>
            <p:custDataLst>
              <p:tags r:id="rId3"/>
            </p:custDataLst>
          </p:nvPr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8" name="Прямоугольник 6"/>
          <p:cNvSpPr/>
          <p:nvPr>
            <p:custDataLst>
              <p:tags r:id="rId4"/>
            </p:custDataLst>
          </p:nvPr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9" name="Прямоугольник 7"/>
          <p:cNvSpPr/>
          <p:nvPr>
            <p:custDataLst>
              <p:tags r:id="rId5"/>
            </p:custDataLst>
          </p:nvPr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ym typeface="Helvetica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>
              <a:sym typeface="Arial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ym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ABFCD795-F816-467D-BE64-F088D126BF07}" type="datetime1">
              <a:rPr lang="ru-RU"/>
              <a:pPr>
                <a:defRPr/>
              </a:pPr>
              <a:t>09.11.2012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C1586611-BB3B-4260-AB20-0669E1CF1A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80898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2" y="476250"/>
            <a:ext cx="7354887" cy="576263"/>
          </a:xfrm>
          <a:prstGeom prst="rect">
            <a:avLst/>
          </a:prstGeom>
        </p:spPr>
        <p:txBody>
          <a:bodyPr anchor="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Конфиденциально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468312" y="1341438"/>
            <a:ext cx="8207375" cy="4464050"/>
          </a:xfrm>
        </p:spPr>
        <p:txBody>
          <a:bodyPr>
            <a:normAutofit/>
          </a:bodyPr>
          <a:lstStyle>
            <a:lvl1pPr>
              <a:defRPr sz="1600"/>
            </a:lvl1pPr>
            <a:lvl2pPr marL="230400" indent="-180000">
              <a:defRPr sz="1600"/>
            </a:lvl2pPr>
            <a:lvl3pPr marL="460800" indent="-180000">
              <a:defRPr sz="1600"/>
            </a:lvl3pPr>
            <a:lvl4pPr marL="691200" indent="-180000">
              <a:defRPr sz="1600"/>
            </a:lvl4pPr>
            <a:lvl5pPr marL="921600" indent="-180000">
              <a:defRPr sz="16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2404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2777368970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46602" name="think-cell Slide" r:id="rId9" imgW="360" imgH="360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ym typeface="Helvetica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sym typeface="Helvetic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78E3E518-2D01-46EE-B075-AFF54AD51ADB}" type="datetime1">
              <a:rPr lang="ru-RU" smtClean="0"/>
              <a:pPr>
                <a:defRPr/>
              </a:pPr>
              <a:t>09.11.2012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F2489F08-0FD1-4AC3-9763-1C91AEA1481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42504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 userDrawn="1"/>
        </p:nvSpPr>
        <p:spPr bwMode="auto">
          <a:xfrm>
            <a:off x="8293100" y="0"/>
            <a:ext cx="255588" cy="64293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8239125" y="277813"/>
            <a:ext cx="390525" cy="365125"/>
          </a:xfrm>
          <a:prstGeom prst="rect">
            <a:avLst/>
          </a:prstGeom>
        </p:spPr>
        <p:txBody>
          <a:bodyPr anchor="ctr"/>
          <a:lstStyle/>
          <a:p>
            <a:pPr algn="ctr"/>
            <a:fld id="{8F8CABC1-4C51-42A9-9B69-400D0D17AB6F}" type="slidenum">
              <a:rPr lang="en-US" sz="1200">
                <a:solidFill>
                  <a:schemeClr val="accent1"/>
                </a:solidFill>
              </a:rPr>
              <a:pPr algn="ctr"/>
              <a:t>‹#›</a:t>
            </a:fld>
            <a:endParaRPr lang="en-US" sz="1200">
              <a:solidFill>
                <a:schemeClr val="accent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517561" y="349250"/>
            <a:ext cx="1217600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7938" y="406400"/>
            <a:ext cx="4819635" cy="457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5560829" y="322715"/>
            <a:ext cx="3596310" cy="45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2382747"/>
            <a:ext cx="3991429" cy="1632857"/>
          </a:xfrm>
          <a:prstGeom prst="rect">
            <a:avLst/>
          </a:prstGeom>
        </p:spPr>
        <p:txBody>
          <a:bodyPr/>
          <a:lstStyle>
            <a:lvl1pPr algn="r">
              <a:defRPr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4" cstate="print"/>
          <a:stretch>
            <a:fillRect/>
          </a:stretch>
        </p:blipFill>
        <p:spPr bwMode="auto">
          <a:xfrm>
            <a:off x="1598208" y="1936004"/>
            <a:ext cx="1609225" cy="115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8293100" y="0"/>
            <a:ext cx="255588" cy="64293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239125" y="277813"/>
            <a:ext cx="390525" cy="365125"/>
          </a:xfrm>
          <a:prstGeom prst="rect">
            <a:avLst/>
          </a:prstGeom>
        </p:spPr>
        <p:txBody>
          <a:bodyPr anchor="ctr"/>
          <a:lstStyle/>
          <a:p>
            <a:pPr algn="ctr"/>
            <a:fld id="{D28684AD-830E-4536-A6E8-693AE65BF9F7}" type="slidenum">
              <a:rPr lang="en-US" sz="1200" b="1">
                <a:solidFill>
                  <a:srgbClr val="B2D700"/>
                </a:solidFill>
                <a:latin typeface="HelveticaNeueCyr-Roman"/>
              </a:rPr>
              <a:pPr algn="ctr"/>
              <a:t>‹#›</a:t>
            </a:fld>
            <a:endParaRPr lang="en-US" sz="1200" b="1" dirty="0">
              <a:solidFill>
                <a:srgbClr val="B2D700"/>
              </a:solidFill>
              <a:latin typeface="HelveticaNeueCyr-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058" y="2090912"/>
            <a:ext cx="8024381" cy="4323408"/>
          </a:xfrm>
        </p:spPr>
        <p:txBody>
          <a:bodyPr/>
          <a:lstStyle>
            <a:lvl2pPr>
              <a:buSzPct val="100000"/>
              <a:defRPr/>
            </a:lvl2pPr>
            <a:lvl3pPr>
              <a:buSzPct val="100000"/>
              <a:defRPr/>
            </a:lvl3pPr>
            <a:lvl4pPr>
              <a:buSzPct val="100000"/>
              <a:defRPr/>
            </a:lvl4pPr>
            <a:lvl5pPr>
              <a:buSzPct val="100000"/>
              <a:defRPr/>
            </a:lvl5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517561" y="349250"/>
            <a:ext cx="1217600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8293100" y="0"/>
            <a:ext cx="255588" cy="64293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9125" y="277813"/>
            <a:ext cx="390525" cy="365125"/>
          </a:xfrm>
          <a:prstGeom prst="rect">
            <a:avLst/>
          </a:prstGeom>
        </p:spPr>
        <p:txBody>
          <a:bodyPr anchor="ctr"/>
          <a:lstStyle/>
          <a:p>
            <a:pPr algn="ctr"/>
            <a:fld id="{2956A6E0-16D0-45BA-90A9-9D6E80797CC0}" type="slidenum">
              <a:rPr lang="en-US" sz="1200">
                <a:solidFill>
                  <a:schemeClr val="accent1"/>
                </a:solidFill>
              </a:rPr>
              <a:pPr algn="ctr"/>
              <a:t>‹#›</a:t>
            </a:fld>
            <a:endParaRPr lang="en-US" sz="120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628" y="2387139"/>
            <a:ext cx="3590654" cy="646104"/>
          </a:xfrm>
          <a:solidFill>
            <a:schemeClr val="accent2"/>
          </a:solidFill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1628" y="2955024"/>
            <a:ext cx="3590654" cy="3171139"/>
          </a:xfrm>
        </p:spPr>
        <p:txBody>
          <a:bodyPr/>
          <a:lstStyle>
            <a:lvl1pPr>
              <a:defRPr sz="2400"/>
            </a:lvl1pPr>
            <a:lvl2pPr>
              <a:buSzPct val="100000"/>
              <a:defRPr sz="2000"/>
            </a:lvl2pPr>
            <a:lvl3pPr>
              <a:buSzPct val="100000"/>
              <a:defRPr sz="1800"/>
            </a:lvl3pPr>
            <a:lvl4pPr>
              <a:buSzPct val="100000"/>
              <a:defRPr sz="1600"/>
            </a:lvl4pPr>
            <a:lvl5pPr>
              <a:buSzPct val="100000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7374" y="2387139"/>
            <a:ext cx="3592064" cy="646104"/>
          </a:xfrm>
          <a:solidFill>
            <a:schemeClr val="accent6"/>
          </a:solidFill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374" y="3033243"/>
            <a:ext cx="3592064" cy="3092920"/>
          </a:xfrm>
        </p:spPr>
        <p:txBody>
          <a:bodyPr/>
          <a:lstStyle>
            <a:lvl1pPr>
              <a:defRPr sz="2400"/>
            </a:lvl1pPr>
            <a:lvl2pPr>
              <a:buSzPct val="100000"/>
              <a:defRPr sz="2000"/>
            </a:lvl2pPr>
            <a:lvl3pPr>
              <a:buSzPct val="100000"/>
              <a:defRPr sz="1800"/>
            </a:lvl3pPr>
            <a:lvl4pPr>
              <a:buSzPct val="100000"/>
              <a:defRPr sz="1600"/>
            </a:lvl4pPr>
            <a:lvl5pPr>
              <a:buSzPct val="100000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894" y="349250"/>
            <a:ext cx="1218934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 userDrawn="1"/>
        </p:nvSpPr>
        <p:spPr bwMode="auto">
          <a:xfrm>
            <a:off x="8293100" y="0"/>
            <a:ext cx="255588" cy="64293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8239125" y="277813"/>
            <a:ext cx="390525" cy="365125"/>
          </a:xfrm>
          <a:prstGeom prst="rect">
            <a:avLst/>
          </a:prstGeom>
        </p:spPr>
        <p:txBody>
          <a:bodyPr anchor="ctr"/>
          <a:lstStyle/>
          <a:p>
            <a:pPr algn="ctr"/>
            <a:fld id="{8F8CABC1-4C51-42A9-9B69-400D0D17AB6F}" type="slidenum">
              <a:rPr lang="en-US" sz="1200">
                <a:solidFill>
                  <a:schemeClr val="accent1"/>
                </a:solidFill>
              </a:rPr>
              <a:pPr algn="ctr"/>
              <a:t>‹#›</a:t>
            </a:fld>
            <a:endParaRPr lang="en-US" sz="1200">
              <a:solidFill>
                <a:schemeClr val="accent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517561" y="349250"/>
            <a:ext cx="1217600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 userDrawn="1"/>
        </p:nvSpPr>
        <p:spPr bwMode="auto">
          <a:xfrm>
            <a:off x="8293100" y="0"/>
            <a:ext cx="255588" cy="64293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8239125" y="277813"/>
            <a:ext cx="390525" cy="365125"/>
          </a:xfrm>
          <a:prstGeom prst="rect">
            <a:avLst/>
          </a:prstGeom>
        </p:spPr>
        <p:txBody>
          <a:bodyPr anchor="ctr"/>
          <a:lstStyle/>
          <a:p>
            <a:pPr algn="ctr"/>
            <a:fld id="{48EEC2DC-D401-4105-88C5-F6435740B14B}" type="slidenum">
              <a:rPr lang="en-US" sz="1200">
                <a:solidFill>
                  <a:schemeClr val="accent1"/>
                </a:solidFill>
              </a:rPr>
              <a:pPr algn="ctr"/>
              <a:t>‹#›</a:t>
            </a:fld>
            <a:endParaRPr lang="en-US" sz="1200">
              <a:solidFill>
                <a:schemeClr val="accent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894" y="349250"/>
            <a:ext cx="1218934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 userDrawn="1"/>
        </p:nvSpPr>
        <p:spPr>
          <a:xfrm flipV="1">
            <a:off x="0" y="6473825"/>
            <a:ext cx="769938" cy="3968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4"/>
          <p:cNvSpPr/>
          <p:nvPr userDrawn="1"/>
        </p:nvSpPr>
        <p:spPr>
          <a:xfrm flipV="1">
            <a:off x="769938" y="6473825"/>
            <a:ext cx="771525" cy="39687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5"/>
          <p:cNvSpPr/>
          <p:nvPr userDrawn="1"/>
        </p:nvSpPr>
        <p:spPr>
          <a:xfrm flipV="1">
            <a:off x="1541463" y="6473825"/>
            <a:ext cx="769937" cy="39687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6"/>
          <p:cNvSpPr/>
          <p:nvPr userDrawn="1"/>
        </p:nvSpPr>
        <p:spPr>
          <a:xfrm flipV="1">
            <a:off x="2311400" y="6473825"/>
            <a:ext cx="771525" cy="39687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7"/>
          <p:cNvSpPr/>
          <p:nvPr userDrawn="1"/>
        </p:nvSpPr>
        <p:spPr>
          <a:xfrm flipV="1">
            <a:off x="3078163" y="6473825"/>
            <a:ext cx="769937" cy="396875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8"/>
          <p:cNvSpPr/>
          <p:nvPr userDrawn="1"/>
        </p:nvSpPr>
        <p:spPr>
          <a:xfrm flipV="1">
            <a:off x="3848100" y="6473825"/>
            <a:ext cx="769938" cy="396875"/>
          </a:xfrm>
          <a:prstGeom prst="rect">
            <a:avLst/>
          </a:prstGeom>
          <a:solidFill>
            <a:srgbClr val="38B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9"/>
          <p:cNvSpPr/>
          <p:nvPr userDrawn="1"/>
        </p:nvSpPr>
        <p:spPr>
          <a:xfrm flipV="1">
            <a:off x="4618038" y="6473825"/>
            <a:ext cx="771525" cy="396875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0"/>
          <p:cNvSpPr/>
          <p:nvPr userDrawn="1"/>
        </p:nvSpPr>
        <p:spPr>
          <a:xfrm flipV="1">
            <a:off x="5389563" y="6473825"/>
            <a:ext cx="769937" cy="396875"/>
          </a:xfrm>
          <a:prstGeom prst="rect">
            <a:avLst/>
          </a:prstGeom>
          <a:solidFill>
            <a:srgbClr val="B2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1"/>
          <p:cNvSpPr/>
          <p:nvPr userDrawn="1"/>
        </p:nvSpPr>
        <p:spPr>
          <a:xfrm flipV="1">
            <a:off x="6159500" y="6473825"/>
            <a:ext cx="771525" cy="3968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2"/>
          <p:cNvSpPr/>
          <p:nvPr userDrawn="1"/>
        </p:nvSpPr>
        <p:spPr>
          <a:xfrm flipV="1">
            <a:off x="6931025" y="6473825"/>
            <a:ext cx="769938" cy="39687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3"/>
          <p:cNvSpPr/>
          <p:nvPr userDrawn="1"/>
        </p:nvSpPr>
        <p:spPr>
          <a:xfrm flipV="1">
            <a:off x="7700963" y="6473825"/>
            <a:ext cx="771525" cy="39687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4"/>
          <p:cNvSpPr/>
          <p:nvPr userDrawn="1"/>
        </p:nvSpPr>
        <p:spPr>
          <a:xfrm flipV="1">
            <a:off x="8472488" y="6473825"/>
            <a:ext cx="671512" cy="39687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5"/>
          <p:cNvSpPr/>
          <p:nvPr userDrawn="1"/>
        </p:nvSpPr>
        <p:spPr>
          <a:xfrm flipV="1">
            <a:off x="0" y="6078538"/>
            <a:ext cx="769938" cy="3952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6"/>
          <p:cNvSpPr/>
          <p:nvPr userDrawn="1"/>
        </p:nvSpPr>
        <p:spPr>
          <a:xfrm flipV="1">
            <a:off x="769938" y="6078538"/>
            <a:ext cx="771525" cy="39528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7"/>
          <p:cNvSpPr/>
          <p:nvPr userDrawn="1"/>
        </p:nvSpPr>
        <p:spPr>
          <a:xfrm flipV="1">
            <a:off x="1541463" y="6078538"/>
            <a:ext cx="769937" cy="39528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Rectangle 18"/>
          <p:cNvSpPr/>
          <p:nvPr userDrawn="1"/>
        </p:nvSpPr>
        <p:spPr>
          <a:xfrm flipV="1">
            <a:off x="2306638" y="6078538"/>
            <a:ext cx="771525" cy="395287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ectangle 19"/>
          <p:cNvSpPr/>
          <p:nvPr userDrawn="1"/>
        </p:nvSpPr>
        <p:spPr>
          <a:xfrm flipV="1">
            <a:off x="3848100" y="6078538"/>
            <a:ext cx="769938" cy="395287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ectangle 20"/>
          <p:cNvSpPr/>
          <p:nvPr userDrawn="1"/>
        </p:nvSpPr>
        <p:spPr>
          <a:xfrm flipV="1">
            <a:off x="4618038" y="6078538"/>
            <a:ext cx="771525" cy="395287"/>
          </a:xfrm>
          <a:prstGeom prst="rect">
            <a:avLst/>
          </a:prstGeom>
          <a:solidFill>
            <a:srgbClr val="B2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Rectangle 21"/>
          <p:cNvSpPr/>
          <p:nvPr userDrawn="1"/>
        </p:nvSpPr>
        <p:spPr>
          <a:xfrm flipV="1">
            <a:off x="5389563" y="6078538"/>
            <a:ext cx="769937" cy="39528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Rectangle 22"/>
          <p:cNvSpPr/>
          <p:nvPr userDrawn="1"/>
        </p:nvSpPr>
        <p:spPr>
          <a:xfrm flipV="1">
            <a:off x="6159500" y="6078538"/>
            <a:ext cx="771525" cy="3952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ectangle 23"/>
          <p:cNvSpPr/>
          <p:nvPr userDrawn="1"/>
        </p:nvSpPr>
        <p:spPr>
          <a:xfrm flipV="1">
            <a:off x="6931025" y="6078538"/>
            <a:ext cx="769938" cy="39528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ectangle 24"/>
          <p:cNvSpPr/>
          <p:nvPr userDrawn="1"/>
        </p:nvSpPr>
        <p:spPr>
          <a:xfrm flipV="1">
            <a:off x="7700963" y="6078538"/>
            <a:ext cx="771525" cy="39528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5"/>
          <p:cNvSpPr/>
          <p:nvPr userDrawn="1"/>
        </p:nvSpPr>
        <p:spPr>
          <a:xfrm flipV="1">
            <a:off x="8472488" y="6078538"/>
            <a:ext cx="671512" cy="395287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Rectangle 26"/>
          <p:cNvSpPr/>
          <p:nvPr userDrawn="1"/>
        </p:nvSpPr>
        <p:spPr>
          <a:xfrm flipV="1">
            <a:off x="1536700" y="5681663"/>
            <a:ext cx="769938" cy="396875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Rectangle 27"/>
          <p:cNvSpPr/>
          <p:nvPr userDrawn="1"/>
        </p:nvSpPr>
        <p:spPr>
          <a:xfrm flipV="1">
            <a:off x="3078163" y="5681663"/>
            <a:ext cx="769937" cy="396875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ectangle 28"/>
          <p:cNvSpPr/>
          <p:nvPr userDrawn="1"/>
        </p:nvSpPr>
        <p:spPr>
          <a:xfrm flipV="1">
            <a:off x="6159500" y="5681663"/>
            <a:ext cx="771525" cy="39687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Rectangle 29"/>
          <p:cNvSpPr/>
          <p:nvPr userDrawn="1"/>
        </p:nvSpPr>
        <p:spPr>
          <a:xfrm flipV="1">
            <a:off x="765175" y="5286375"/>
            <a:ext cx="771525" cy="395288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Rectangle 30"/>
          <p:cNvSpPr/>
          <p:nvPr userDrawn="1"/>
        </p:nvSpPr>
        <p:spPr>
          <a:xfrm flipV="1">
            <a:off x="5389563" y="5286375"/>
            <a:ext cx="769937" cy="395288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ctangle 31"/>
          <p:cNvSpPr/>
          <p:nvPr userDrawn="1"/>
        </p:nvSpPr>
        <p:spPr>
          <a:xfrm flipV="1">
            <a:off x="8472488" y="5681663"/>
            <a:ext cx="671512" cy="396875"/>
          </a:xfrm>
          <a:prstGeom prst="rect">
            <a:avLst/>
          </a:prstGeom>
          <a:solidFill>
            <a:srgbClr val="38B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Rectangle 32"/>
          <p:cNvSpPr>
            <a:spLocks noChangeArrowheads="1"/>
          </p:cNvSpPr>
          <p:nvPr userDrawn="1"/>
        </p:nvSpPr>
        <p:spPr bwMode="auto">
          <a:xfrm>
            <a:off x="8293100" y="0"/>
            <a:ext cx="255588" cy="64293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3" name="Slide Number Placeholder 5"/>
          <p:cNvSpPr txBox="1">
            <a:spLocks/>
          </p:cNvSpPr>
          <p:nvPr userDrawn="1"/>
        </p:nvSpPr>
        <p:spPr>
          <a:xfrm>
            <a:off x="8239125" y="277813"/>
            <a:ext cx="390525" cy="365125"/>
          </a:xfrm>
          <a:prstGeom prst="rect">
            <a:avLst/>
          </a:prstGeom>
        </p:spPr>
        <p:txBody>
          <a:bodyPr anchor="ctr"/>
          <a:lstStyle/>
          <a:p>
            <a:pPr algn="ctr"/>
            <a:fld id="{BEC63506-EFB2-492A-99B1-72C3CCC7DB7D}" type="slidenum">
              <a:rPr lang="en-US" sz="1200">
                <a:solidFill>
                  <a:schemeClr val="accent1"/>
                </a:solidFill>
              </a:rPr>
              <a:pPr algn="ctr"/>
              <a:t>‹#›</a:t>
            </a:fld>
            <a:endParaRPr lang="en-US" sz="1200">
              <a:solidFill>
                <a:schemeClr val="accent1"/>
              </a:solidFill>
            </a:endParaRPr>
          </a:p>
        </p:txBody>
      </p:sp>
      <p:sp>
        <p:nvSpPr>
          <p:cNvPr id="46" name="Title 1"/>
          <p:cNvSpPr>
            <a:spLocks noGrp="1"/>
          </p:cNvSpPr>
          <p:nvPr>
            <p:ph type="title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35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894" y="349250"/>
            <a:ext cx="1218934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8293100" y="0"/>
            <a:ext cx="255588" cy="6429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8239125" y="277813"/>
            <a:ext cx="390525" cy="365125"/>
          </a:xfrm>
          <a:prstGeom prst="rect">
            <a:avLst/>
          </a:prstGeom>
        </p:spPr>
        <p:txBody>
          <a:bodyPr anchor="ctr"/>
          <a:lstStyle/>
          <a:p>
            <a:pPr algn="ctr"/>
            <a:fld id="{62D40EB7-BD21-4173-B6DE-B3B14E7A9BDB}" type="slidenum">
              <a:rPr lang="en-US" sz="1200">
                <a:solidFill>
                  <a:schemeClr val="bg2"/>
                </a:solidFill>
              </a:rPr>
              <a:pPr algn="ctr"/>
              <a:t>‹#›</a:t>
            </a:fld>
            <a:endParaRPr lang="en-US" sz="1200">
              <a:solidFill>
                <a:schemeClr val="bg2"/>
              </a:solidFill>
            </a:endParaRPr>
          </a:p>
        </p:txBody>
      </p:sp>
      <p:pic>
        <p:nvPicPr>
          <p:cNvPr id="7" name="Picture 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5663" y="349250"/>
            <a:ext cx="12096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4017" y="1210438"/>
            <a:ext cx="7085421" cy="796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51628" y="2173110"/>
            <a:ext cx="7697811" cy="4303889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buSzPct val="100000"/>
              <a:defRPr/>
            </a:lvl2pPr>
            <a:lvl3pPr>
              <a:buClr>
                <a:schemeClr val="accent1"/>
              </a:buClr>
              <a:buSzPct val="100000"/>
              <a:defRPr/>
            </a:lvl3pPr>
            <a:lvl4pPr>
              <a:buClr>
                <a:schemeClr val="accent1"/>
              </a:buClr>
              <a:buSzPct val="100000"/>
              <a:defRPr/>
            </a:lvl4pPr>
            <a:lvl5pPr>
              <a:buClr>
                <a:schemeClr val="accent1"/>
              </a:buClr>
              <a:buSzPct val="100000"/>
              <a:defRPr/>
            </a:lvl5pPr>
          </a:lstStyle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 userDrawn="1"/>
        </p:nvSpPr>
        <p:spPr bwMode="auto">
          <a:xfrm>
            <a:off x="8251825" y="366713"/>
            <a:ext cx="3651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ABBF4AED-B2FA-4704-9CD5-1D944BD00111}" type="slidenum">
              <a:rPr lang="en-US" sz="1200">
                <a:solidFill>
                  <a:schemeClr val="bg2"/>
                </a:solidFill>
              </a:rPr>
              <a:pPr/>
              <a:t>‹#›</a:t>
            </a:fld>
            <a:endParaRPr lang="en-US" sz="1200">
              <a:solidFill>
                <a:schemeClr val="bg2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8293100" y="0"/>
            <a:ext cx="255588" cy="6429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8239125" y="277813"/>
            <a:ext cx="390525" cy="365125"/>
          </a:xfrm>
          <a:prstGeom prst="rect">
            <a:avLst/>
          </a:prstGeom>
        </p:spPr>
        <p:txBody>
          <a:bodyPr anchor="ctr"/>
          <a:lstStyle/>
          <a:p>
            <a:pPr algn="ctr"/>
            <a:fld id="{B3DB69D1-A930-4897-BE53-080B7751D5F4}" type="slidenum">
              <a:rPr lang="en-US" sz="1200">
                <a:solidFill>
                  <a:schemeClr val="bg2"/>
                </a:solidFill>
              </a:rPr>
              <a:pPr algn="ctr"/>
              <a:t>‹#›</a:t>
            </a:fld>
            <a:endParaRPr lang="en-US" sz="1200">
              <a:solidFill>
                <a:schemeClr val="bg2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5663" y="349250"/>
            <a:ext cx="12096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64017" y="1211209"/>
            <a:ext cx="7085421" cy="796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2" y="476250"/>
            <a:ext cx="7354887" cy="576263"/>
          </a:xfrm>
          <a:prstGeom prst="rect">
            <a:avLst/>
          </a:prstGeom>
        </p:spPr>
        <p:txBody>
          <a:bodyPr anchor="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Конфиденциально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468312" y="1341438"/>
            <a:ext cx="8207375" cy="4464050"/>
          </a:xfrm>
        </p:spPr>
        <p:txBody>
          <a:bodyPr>
            <a:normAutofit/>
          </a:bodyPr>
          <a:lstStyle>
            <a:lvl1pPr>
              <a:defRPr sz="1600"/>
            </a:lvl1pPr>
            <a:lvl2pPr marL="230400" indent="-180000">
              <a:defRPr sz="1600"/>
            </a:lvl2pPr>
            <a:lvl3pPr marL="460800" indent="-180000">
              <a:defRPr sz="1600"/>
            </a:lvl3pPr>
            <a:lvl4pPr marL="691200" indent="-180000">
              <a:defRPr sz="1600"/>
            </a:lvl4pPr>
            <a:lvl5pPr marL="921600" indent="-180000">
              <a:defRPr sz="16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240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4276822911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47626" name="think-cell Slide" r:id="rId10" imgW="360" imgH="360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ym typeface="Helvetica"/>
              </a:defRPr>
            </a:lvl1pPr>
            <a:lvl2pPr>
              <a:defRPr sz="2400">
                <a:sym typeface="Helvetica"/>
              </a:defRPr>
            </a:lvl2pPr>
            <a:lvl3pPr>
              <a:defRPr sz="2000">
                <a:sym typeface="Helvetica"/>
              </a:defRPr>
            </a:lvl3pPr>
            <a:lvl4pPr>
              <a:defRPr sz="1800">
                <a:sym typeface="Helvetica"/>
              </a:defRPr>
            </a:lvl4pPr>
            <a:lvl5pPr>
              <a:defRPr sz="1800">
                <a:sym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ym typeface="Helvetica"/>
              </a:defRPr>
            </a:lvl1pPr>
            <a:lvl2pPr>
              <a:defRPr sz="2400">
                <a:sym typeface="Helvetica"/>
              </a:defRPr>
            </a:lvl2pPr>
            <a:lvl3pPr>
              <a:defRPr sz="2000">
                <a:sym typeface="Helvetica"/>
              </a:defRPr>
            </a:lvl3pPr>
            <a:lvl4pPr>
              <a:defRPr sz="1800">
                <a:sym typeface="Helvetica"/>
              </a:defRPr>
            </a:lvl4pPr>
            <a:lvl5pPr>
              <a:defRPr sz="1800">
                <a:sym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83191E4E-7847-450A-B06D-A77EFDC59353}" type="datetime1">
              <a:rPr lang="ru-RU" smtClean="0"/>
              <a:pPr>
                <a:defRPr/>
              </a:pPr>
              <a:t>09.11.2012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E99A3D3A-3084-4FE4-9DFB-5C7A161DAF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941943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2" y="476250"/>
            <a:ext cx="7354887" cy="576263"/>
          </a:xfrm>
          <a:prstGeom prst="rect">
            <a:avLst/>
          </a:prstGeom>
        </p:spPr>
        <p:txBody>
          <a:bodyPr anchor="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Конфиденциально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468313" y="1341438"/>
            <a:ext cx="4032250" cy="4464050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defRPr lang="ru-RU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4643438" y="1341438"/>
            <a:ext cx="4032250" cy="4391025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41085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2" y="476250"/>
            <a:ext cx="7354887" cy="576263"/>
          </a:xfrm>
          <a:prstGeom prst="rect">
            <a:avLst/>
          </a:prstGeom>
        </p:spPr>
        <p:txBody>
          <a:bodyPr anchor="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Конфиденциально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468313" y="1341438"/>
            <a:ext cx="4032250" cy="4464050"/>
          </a:xfrm>
          <a:solidFill>
            <a:srgbClr val="C0DF1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4643438" y="1341438"/>
            <a:ext cx="4032250" cy="4464050"/>
          </a:xfrm>
          <a:solidFill>
            <a:srgbClr val="C0DF1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698003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2" y="476250"/>
            <a:ext cx="7354887" cy="576263"/>
          </a:xfrm>
          <a:prstGeom prst="rect">
            <a:avLst/>
          </a:prstGeom>
        </p:spPr>
        <p:txBody>
          <a:bodyPr anchor="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Конфиденциально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468313" y="1341438"/>
            <a:ext cx="4032250" cy="4464050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4643438" y="1341438"/>
            <a:ext cx="4032250" cy="4464050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03342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7437E-0E05-4E57-A458-8C2808DA0AF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99ED6-1665-4AFB-BBC8-BE4B29F408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55998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5F92C-EE6A-4E88-8F5C-2DCCD2C0A70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99ED6-1665-4AFB-BBC8-BE4B29F408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48808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A1041-4513-4769-8B40-494915B4A43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99ED6-1665-4AFB-BBC8-BE4B29F408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60459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0062-C512-4D13-A352-452A7EA048E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99ED6-1665-4AFB-BBC8-BE4B29F408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49166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F8645-21DE-444B-AD75-80668A11355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99ED6-1665-4AFB-BBC8-BE4B29F408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9915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BEAAA-CBB9-415E-AEAC-90037D37135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99ED6-1665-4AFB-BBC8-BE4B29F408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90910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E41C9-287E-49B3-97BE-6F0DBAAEA53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99ED6-1665-4AFB-BBC8-BE4B29F408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0" y="0"/>
            <a:ext cx="9144000" cy="2971800"/>
            <a:chOff x="0" y="0"/>
            <a:chExt cx="9144000" cy="2971800"/>
          </a:xfrm>
        </p:grpSpPr>
        <p:pic>
          <p:nvPicPr>
            <p:cNvPr id="6" name="Picture 5" descr="skolkovo2 шапка_1e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832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5" descr="skolkovo2 шапка_1eng"/>
            <p:cNvPicPr>
              <a:picLocks noChangeAspect="1" noChangeArrowheads="1"/>
            </p:cNvPicPr>
            <p:nvPr/>
          </p:nvPicPr>
          <p:blipFill>
            <a:blip r:embed="rId2" cstate="print"/>
            <a:srcRect l="32500" t="45775" r="43333"/>
            <a:stretch>
              <a:fillRect/>
            </a:stretch>
          </p:blipFill>
          <p:spPr bwMode="auto">
            <a:xfrm>
              <a:off x="4572000" y="381000"/>
              <a:ext cx="2209800" cy="451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1689715" y="232589"/>
              <a:ext cx="7454285" cy="273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err="1" smtClean="0">
                  <a:solidFill>
                    <a:prstClr val="black"/>
                  </a:solidFill>
                  <a:latin typeface="Verdana" pitchFamily="34" charset="0"/>
                  <a:cs typeface="+mn-cs"/>
                </a:rPr>
                <a:t>Skolkovo</a:t>
              </a:r>
              <a:r>
                <a:rPr lang="en-US" sz="2800" b="1" dirty="0" smtClean="0">
                  <a:solidFill>
                    <a:prstClr val="black"/>
                  </a:solidFill>
                  <a:latin typeface="Verdana" pitchFamily="34" charset="0"/>
                  <a:cs typeface="+mn-cs"/>
                </a:rPr>
                <a:t> Center</a:t>
              </a:r>
              <a:endParaRPr lang="ru-RU" sz="28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24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24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24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24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24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24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91366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107036883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48650" name="think-cell Slide" r:id="rId12" imgW="360" imgH="360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ym typeface="Helvetic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ym typeface="Helvetica"/>
              </a:defRPr>
            </a:lvl1pPr>
            <a:lvl2pPr>
              <a:defRPr sz="2000">
                <a:sym typeface="Helvetica"/>
              </a:defRPr>
            </a:lvl2pPr>
            <a:lvl3pPr>
              <a:defRPr sz="1800">
                <a:sym typeface="Helvetica"/>
              </a:defRPr>
            </a:lvl3pPr>
            <a:lvl4pPr>
              <a:defRPr sz="1600">
                <a:sym typeface="Helvetica"/>
              </a:defRPr>
            </a:lvl4pPr>
            <a:lvl5pPr>
              <a:defRPr sz="1600">
                <a:sym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ym typeface="Helvetic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ym typeface="Helvetica"/>
              </a:defRPr>
            </a:lvl1pPr>
            <a:lvl2pPr>
              <a:defRPr sz="2000">
                <a:sym typeface="Helvetica"/>
              </a:defRPr>
            </a:lvl2pPr>
            <a:lvl3pPr>
              <a:defRPr sz="1800">
                <a:sym typeface="Helvetica"/>
              </a:defRPr>
            </a:lvl3pPr>
            <a:lvl4pPr>
              <a:defRPr sz="1600">
                <a:sym typeface="Helvetica"/>
              </a:defRPr>
            </a:lvl4pPr>
            <a:lvl5pPr>
              <a:defRPr sz="1600">
                <a:sym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D2523BFC-DD13-48F6-A4C8-8D54A7340B09}" type="datetime1">
              <a:rPr lang="ru-RU" smtClean="0"/>
              <a:pPr>
                <a:defRPr/>
              </a:pPr>
              <a:t>09.11.2012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A8B809A9-4B62-49D7-B565-A42CCF3220F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741611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990EF-8016-447C-BB97-00104ABEBED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99ED6-1665-4AFB-BBC8-BE4B29F408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67921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89D53-BA13-4CA7-863D-F820B6F61F0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99ED6-1665-4AFB-BBC8-BE4B29F408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88535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D714-1123-40A9-B359-E141170827F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99ED6-1665-4AFB-BBC8-BE4B29F408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13935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882-2A58-4609-812A-E8928880D22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99ED6-1665-4AFB-BBC8-BE4B29F4081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8069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368283756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49674" name="think-cell Slide" r:id="rId8" imgW="360" imgH="360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9CFADB3E-E03E-4428-8056-B70E3DD08A56}" type="datetime1">
              <a:rPr lang="ru-RU" smtClean="0"/>
              <a:pPr>
                <a:defRPr/>
              </a:pPr>
              <a:t>09.11.2012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63054CDB-EA33-4FB1-ADAB-15FECA80D90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7431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393616578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0698" name="think-cell Slide" r:id="rId7" imgW="360" imgH="360" progId="">
              <p:embed/>
            </p:oleObj>
          </a:graphicData>
        </a:graphic>
      </p:graphicFrame>
      <p:sp>
        <p:nvSpPr>
          <p:cNvPr id="2" name="Дата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F5A36EBE-DF6F-455A-8065-B6D0CB714BF8}" type="datetime1">
              <a:rPr lang="ru-RU" smtClean="0"/>
              <a:pPr>
                <a:defRPr/>
              </a:pPr>
              <a:t>09.11.2012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3008957B-020A-48C4-A02B-A038B3DED6C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69100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834964500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1722" name="think-cell Slide" r:id="rId10" imgW="360" imgH="360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ym typeface="Helvetica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ym typeface="Helvetica"/>
              </a:defRPr>
            </a:lvl1pPr>
            <a:lvl2pPr>
              <a:defRPr sz="2800">
                <a:sym typeface="Helvetica"/>
              </a:defRPr>
            </a:lvl2pPr>
            <a:lvl3pPr>
              <a:defRPr sz="2400">
                <a:sym typeface="Helvetica"/>
              </a:defRPr>
            </a:lvl3pPr>
            <a:lvl4pPr>
              <a:defRPr sz="2000">
                <a:sym typeface="Helvetica"/>
              </a:defRPr>
            </a:lvl4pPr>
            <a:lvl5pPr>
              <a:defRPr sz="2000">
                <a:sym typeface="Helvetic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ym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5AE7B7C5-5B60-4E9F-8901-C2ED40A4B86E}" type="datetime1">
              <a:rPr lang="ru-RU" smtClean="0"/>
              <a:pPr>
                <a:defRPr/>
              </a:pPr>
              <a:t>09.11.2012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E40E0B64-269B-42CC-9992-9214A007495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82301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325613766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2746" name="think-cell Slide" r:id="rId10" imgW="360" imgH="360" progId="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ym typeface="Helvetica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  <p:custDataLst>
              <p:tags r:id="rId4"/>
            </p:custDataLst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ym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8A79005D-131C-457C-8E7D-DCA835066538}" type="datetime1">
              <a:rPr lang="ru-RU" smtClean="0"/>
              <a:pPr>
                <a:defRPr/>
              </a:pPr>
              <a:t>09.11.2012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ym typeface="Helvetica"/>
              </a:defRPr>
            </a:lvl1pPr>
          </a:lstStyle>
          <a:p>
            <a:pPr>
              <a:defRPr/>
            </a:pPr>
            <a:fld id="{8F77454D-3FA5-469F-AB2F-0EAB5D4067A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10100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26" Type="http://schemas.openxmlformats.org/officeDocument/2006/relationships/tags" Target="../tags/tag11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6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5" Type="http://schemas.openxmlformats.org/officeDocument/2006/relationships/tags" Target="../tags/tag10.xml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20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9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tags" Target="../tags/tag8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7.xml"/><Relationship Id="rId27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13" Type="http://schemas.openxmlformats.org/officeDocument/2006/relationships/tags" Target="../tags/tag93.xml"/><Relationship Id="rId18" Type="http://schemas.openxmlformats.org/officeDocument/2006/relationships/tags" Target="../tags/tag98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ags" Target="../tags/tag92.xml"/><Relationship Id="rId17" Type="http://schemas.openxmlformats.org/officeDocument/2006/relationships/tags" Target="../tags/tag97.xml"/><Relationship Id="rId2" Type="http://schemas.openxmlformats.org/officeDocument/2006/relationships/slideLayout" Target="../slideLayouts/slideLayout25.xml"/><Relationship Id="rId16" Type="http://schemas.openxmlformats.org/officeDocument/2006/relationships/tags" Target="../tags/tag96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ags" Target="../tags/tag91.xml"/><Relationship Id="rId5" Type="http://schemas.openxmlformats.org/officeDocument/2006/relationships/slideLayout" Target="../slideLayouts/slideLayout28.xml"/><Relationship Id="rId15" Type="http://schemas.openxmlformats.org/officeDocument/2006/relationships/tags" Target="../tags/tag95.xml"/><Relationship Id="rId10" Type="http://schemas.openxmlformats.org/officeDocument/2006/relationships/tags" Target="../tags/tag90.xml"/><Relationship Id="rId19" Type="http://schemas.openxmlformats.org/officeDocument/2006/relationships/oleObject" Target="../embeddings/oleObject14.bin"/><Relationship Id="rId4" Type="http://schemas.openxmlformats.org/officeDocument/2006/relationships/slideLayout" Target="../slideLayouts/slideLayout27.xml"/><Relationship Id="rId9" Type="http://schemas.openxmlformats.org/officeDocument/2006/relationships/vmlDrawing" Target="../drawings/vmlDrawing14.vml"/><Relationship Id="rId14" Type="http://schemas.openxmlformats.org/officeDocument/2006/relationships/tags" Target="../tags/tag9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17"/>
            </p:custDataLst>
            <p:extLst>
              <p:ext uri="{D42A27DB-BD31-4B8C-83A1-F6EECF244321}">
                <p14:modId xmlns="" xmlns:p14="http://schemas.microsoft.com/office/powerpoint/2010/main" val="127056875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567" name="think-cell Slide" r:id="rId27" imgW="360" imgH="360" progId="">
              <p:embed/>
            </p:oleObj>
          </a:graphicData>
        </a:graphic>
      </p:graphicFrame>
      <p:sp>
        <p:nvSpPr>
          <p:cNvPr id="8" name="Прямоугольник 4"/>
          <p:cNvSpPr/>
          <p:nvPr>
            <p:custDataLst>
              <p:tags r:id="rId18"/>
            </p:custDataLst>
          </p:nvPr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/>
              <a:cs typeface="Arial"/>
              <a:sym typeface="Helvetica"/>
            </a:endParaRPr>
          </a:p>
        </p:txBody>
      </p:sp>
      <p:sp>
        <p:nvSpPr>
          <p:cNvPr id="9" name="Прямоугольник 5"/>
          <p:cNvSpPr/>
          <p:nvPr>
            <p:custDataLst>
              <p:tags r:id="rId19"/>
            </p:custDataLst>
          </p:nvPr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6"/>
          <p:cNvSpPr/>
          <p:nvPr>
            <p:custDataLst>
              <p:tags r:id="rId20"/>
            </p:custDataLst>
          </p:nvPr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7"/>
          <p:cNvSpPr/>
          <p:nvPr>
            <p:custDataLst>
              <p:tags r:id="rId21"/>
            </p:custDataLst>
          </p:nvPr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/>
              <a:cs typeface="Arial"/>
              <a:sym typeface="Helvetica"/>
            </a:endParaRPr>
          </a:p>
        </p:txBody>
      </p:sp>
      <p:sp>
        <p:nvSpPr>
          <p:cNvPr id="1026" name="Заголовок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 bwMode="auto">
          <a:xfrm>
            <a:off x="1043608" y="195263"/>
            <a:ext cx="7643192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 bwMode="auto">
          <a:xfrm>
            <a:off x="457200" y="1193533"/>
            <a:ext cx="8229600" cy="525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457200" y="6525344"/>
            <a:ext cx="2133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  <a:sym typeface="Helvetica"/>
              </a:defRPr>
            </a:lvl1pPr>
          </a:lstStyle>
          <a:p>
            <a:pPr>
              <a:defRPr/>
            </a:pPr>
            <a:fld id="{B01725D6-508C-4E8C-94B3-7EAE101D7EB5}" type="datetime1">
              <a:rPr lang="ru-RU" smtClean="0"/>
              <a:pPr>
                <a:defRPr/>
              </a:pPr>
              <a:t>09.11.2012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3124200" y="6525344"/>
            <a:ext cx="2895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  <a:sym typeface="Helvetica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6553200" y="6525344"/>
            <a:ext cx="2133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  <a:sym typeface="Helvetica"/>
              </a:defRPr>
            </a:lvl1pPr>
          </a:lstStyle>
          <a:p>
            <a:pPr>
              <a:defRPr/>
            </a:pPr>
            <a:fld id="{1649B2DC-839D-4075-8E1E-37F3BC0D3E4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3" r:id="rId12"/>
    <p:sldLayoutId id="2147483704" r:id="rId13"/>
    <p:sldLayoutId id="2147483705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 cap="small" baseline="0">
          <a:solidFill>
            <a:schemeClr val="bg1"/>
          </a:solidFill>
          <a:latin typeface="+mj-lt"/>
          <a:ea typeface="+mj-ea"/>
          <a:cs typeface="Aharoni" pitchFamily="2" charset="-79"/>
          <a:sym typeface="Helvetica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  <a:sym typeface="Helvetica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  <a:sym typeface="Helvetic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  <a:sym typeface="Helvetic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  <a:sym typeface="Helvetic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  <a:sym typeface="Helvetica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05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58722" name="think-cell Slide" r:id="rId19" imgW="360" imgH="360" progId="">
              <p:embed/>
            </p:oleObj>
          </a:graphicData>
        </a:graphic>
      </p:graphicFrame>
      <p:sp>
        <p:nvSpPr>
          <p:cNvPr id="8" name="Прямоугольник 4"/>
          <p:cNvSpPr/>
          <p:nvPr>
            <p:custDataLst>
              <p:tags r:id="rId10"/>
            </p:custDataLst>
          </p:nvPr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9" name="Прямоугольник 5"/>
          <p:cNvSpPr/>
          <p:nvPr>
            <p:custDataLst>
              <p:tags r:id="rId11"/>
            </p:custDataLst>
          </p:nvPr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10" name="Прямоугольник 6"/>
          <p:cNvSpPr/>
          <p:nvPr>
            <p:custDataLst>
              <p:tags r:id="rId12"/>
            </p:custDataLst>
          </p:nvPr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11" name="Прямоугольник 7"/>
          <p:cNvSpPr/>
          <p:nvPr>
            <p:custDataLst>
              <p:tags r:id="rId13"/>
            </p:custDataLst>
          </p:nvPr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cs typeface="Arial"/>
              <a:sym typeface="Helvetic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 bwMode="auto">
          <a:xfrm>
            <a:off x="977900" y="195263"/>
            <a:ext cx="80581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>
                <a:sym typeface="Arial" pitchFamily="34" charset="0"/>
              </a:rPr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 bwMode="auto">
          <a:xfrm>
            <a:off x="457200" y="131286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>
                <a:sym typeface="Arial" pitchFamily="34" charset="0"/>
              </a:rPr>
              <a:t>Образец текста</a:t>
            </a:r>
          </a:p>
          <a:p>
            <a:pPr lvl="1"/>
            <a:r>
              <a:rPr lang="ru-RU" dirty="0" smtClean="0">
                <a:sym typeface="Arial" pitchFamily="34" charset="0"/>
              </a:rPr>
              <a:t>Второй уровень</a:t>
            </a:r>
          </a:p>
          <a:p>
            <a:pPr lvl="2"/>
            <a:r>
              <a:rPr lang="ru-RU" dirty="0" smtClean="0">
                <a:sym typeface="Arial" pitchFamily="34" charset="0"/>
              </a:rPr>
              <a:t>Третий уровень</a:t>
            </a:r>
          </a:p>
          <a:p>
            <a:pPr lvl="3"/>
            <a:r>
              <a:rPr lang="ru-RU" dirty="0" smtClean="0">
                <a:sym typeface="Arial" pitchFamily="34" charset="0"/>
              </a:rPr>
              <a:t>Четвертый уровень</a:t>
            </a:r>
          </a:p>
          <a:p>
            <a:pPr lvl="4"/>
            <a:r>
              <a:rPr lang="ru-RU" dirty="0" smtClean="0">
                <a:sym typeface="Arial" pitchFamily="34" charset="0"/>
              </a:rPr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457200" y="6538913"/>
            <a:ext cx="2133600" cy="1825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latin typeface="Arial" pitchFamily="34" charset="0"/>
                <a:cs typeface="Arial"/>
                <a:sym typeface="Helvetica"/>
              </a:defRPr>
            </a:lvl1pPr>
          </a:lstStyle>
          <a:p>
            <a:pPr>
              <a:defRPr/>
            </a:pPr>
            <a:fld id="{849E9AE1-8F77-4FF4-BC77-E108F4ED7CB0}" type="datetime1">
              <a:rPr lang="ru-RU"/>
              <a:pPr>
                <a:defRPr/>
              </a:pPr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3124200" y="6538913"/>
            <a:ext cx="28956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  <a:sym typeface="Helvetica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6553200" y="6538913"/>
            <a:ext cx="2133600" cy="1825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646464"/>
                </a:solidFill>
                <a:latin typeface="Arial" pitchFamily="34" charset="0"/>
                <a:cs typeface="Arial"/>
                <a:sym typeface="Helvetica"/>
              </a:defRPr>
            </a:lvl1pPr>
          </a:lstStyle>
          <a:p>
            <a:pPr>
              <a:defRPr/>
            </a:pPr>
            <a:fld id="{B344CC6F-A4B1-418C-AADF-F6DEEFDBB3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89" r:id="rId6"/>
    <p:sldLayoutId id="2147483690" r:id="rId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 cap="small">
          <a:solidFill>
            <a:schemeClr val="bg1"/>
          </a:solidFill>
          <a:latin typeface="+mj-lt"/>
          <a:ea typeface="MS PGothic" pitchFamily="34" charset="-128"/>
          <a:cs typeface="Arial"/>
          <a:sym typeface="Helvetic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MS PGothic" pitchFamily="34" charset="-128"/>
          <a:cs typeface="Arial" charset="0"/>
          <a:sym typeface="Helvetic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MS PGothic" pitchFamily="34" charset="-128"/>
          <a:cs typeface="Arial" charset="0"/>
          <a:sym typeface="Helvetic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MS PGothic" pitchFamily="34" charset="-128"/>
          <a:cs typeface="Arial" charset="0"/>
          <a:sym typeface="Helvetic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MS PGothic" pitchFamily="34" charset="-128"/>
          <a:cs typeface="Arial" charset="0"/>
          <a:sym typeface="Helvetic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 cap="small">
          <a:solidFill>
            <a:schemeClr val="tx1"/>
          </a:solidFill>
          <a:latin typeface="Arial"/>
          <a:ea typeface="MS PGothic" pitchFamily="34" charset="-128"/>
          <a:cs typeface="Arial"/>
          <a:sym typeface="Helvetic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 cap="small">
          <a:solidFill>
            <a:schemeClr val="tx1"/>
          </a:solidFill>
          <a:latin typeface="Arial"/>
          <a:ea typeface="Arial" charset="0"/>
          <a:cs typeface="Arial"/>
          <a:sym typeface="Helvetic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 cap="small">
          <a:solidFill>
            <a:schemeClr val="tx1"/>
          </a:solidFill>
          <a:latin typeface="Arial"/>
          <a:ea typeface="Arial" charset="0"/>
          <a:cs typeface="Arial"/>
          <a:sym typeface="Helvetic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 cap="small">
          <a:solidFill>
            <a:schemeClr val="tx1"/>
          </a:solidFill>
          <a:latin typeface="Arial"/>
          <a:ea typeface="Arial" charset="0"/>
          <a:cs typeface="Arial"/>
          <a:sym typeface="Helvetic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 cap="small">
          <a:solidFill>
            <a:schemeClr val="tx1"/>
          </a:solidFill>
          <a:latin typeface="Arial"/>
          <a:ea typeface="Arial" charset="0"/>
          <a:cs typeface="Arial"/>
          <a:sym typeface="Helvetic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31875" y="1889125"/>
            <a:ext cx="75723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HelveticaNeueCyr-Heavy"/>
          <a:ea typeface="MS PGothic" pitchFamily="34" charset="-128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 charset="0"/>
          <a:ea typeface="MS PGothic" pitchFamily="34" charset="-128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 charset="0"/>
          <a:ea typeface="MS PGothic" pitchFamily="34" charset="-128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 charset="0"/>
          <a:ea typeface="MS PGothic" pitchFamily="34" charset="-128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 charset="0"/>
          <a:ea typeface="MS PGothic" pitchFamily="34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 charset="0"/>
          <a:ea typeface="MS PGothic" pitchFamily="34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 charset="0"/>
          <a:ea typeface="MS PGothic" pitchFamily="34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 charset="0"/>
          <a:ea typeface="MS PGothic" pitchFamily="34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HelveticaNeueCyr-Heavy" charset="0"/>
          <a:ea typeface="MS PGothic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Clr>
          <a:srgbClr val="2992BE"/>
        </a:buClr>
        <a:buSzPct val="100000"/>
        <a:buFont typeface="Arial" pitchFamily="34" charset="0"/>
        <a:buChar char="•"/>
        <a:defRPr kern="1200">
          <a:solidFill>
            <a:schemeClr val="tx1"/>
          </a:solidFill>
          <a:latin typeface="HelveticaNeueCyr-Roman"/>
          <a:ea typeface="MS PGothic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Clr>
          <a:srgbClr val="2992BE"/>
        </a:buClr>
        <a:buSzPct val="100000"/>
        <a:buFont typeface="Arial" pitchFamily="34" charset="0"/>
        <a:buChar char="–"/>
        <a:defRPr kern="1200">
          <a:solidFill>
            <a:schemeClr val="tx1"/>
          </a:solidFill>
          <a:latin typeface="HelveticaNeueCyr-Roman"/>
          <a:ea typeface="MS PGothic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Clr>
          <a:srgbClr val="2992BE"/>
        </a:buClr>
        <a:buSzPct val="100000"/>
        <a:buFont typeface="Arial" pitchFamily="34" charset="0"/>
        <a:buChar char="•"/>
        <a:defRPr kern="1200">
          <a:solidFill>
            <a:schemeClr val="tx1"/>
          </a:solidFill>
          <a:latin typeface="HelveticaNeueCyr-Roman"/>
          <a:ea typeface="MS PGothic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Clr>
          <a:srgbClr val="2992BE"/>
        </a:buClr>
        <a:buSzPct val="100000"/>
        <a:buFont typeface="Arial" pitchFamily="34" charset="0"/>
        <a:buChar char="–"/>
        <a:defRPr kern="1200">
          <a:solidFill>
            <a:schemeClr val="tx1"/>
          </a:solidFill>
          <a:latin typeface="HelveticaNeueCyr-Roman"/>
          <a:ea typeface="MS PGothic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Clr>
          <a:srgbClr val="2992BE"/>
        </a:buClr>
        <a:buSzPct val="100000"/>
        <a:buFont typeface="Arial" pitchFamily="34" charset="0"/>
        <a:buChar char="»"/>
        <a:defRPr kern="1200">
          <a:solidFill>
            <a:schemeClr val="tx1"/>
          </a:solidFill>
          <a:latin typeface="HelveticaNeueCyr-Roman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AE53122-C5B5-4B28-9AA8-5BA8FFC4A66A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10.11.2012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3799ED6-1665-4AFB-BBC8-BE4B29F40819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grpSp>
        <p:nvGrpSpPr>
          <p:cNvPr id="2" name="Группа 6"/>
          <p:cNvGrpSpPr/>
          <p:nvPr userDrawn="1"/>
        </p:nvGrpSpPr>
        <p:grpSpPr>
          <a:xfrm>
            <a:off x="0" y="0"/>
            <a:ext cx="9144000" cy="2739211"/>
            <a:chOff x="0" y="0"/>
            <a:chExt cx="9144000" cy="2739211"/>
          </a:xfrm>
        </p:grpSpPr>
        <p:pic>
          <p:nvPicPr>
            <p:cNvPr id="8" name="Picture 5" descr="skolkovo2 шапка_1e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0"/>
              <a:ext cx="9144000" cy="832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5" descr="skolkovo2 шапка_1eng"/>
            <p:cNvPicPr>
              <a:picLocks noChangeAspect="1" noChangeArrowheads="1"/>
            </p:cNvPicPr>
            <p:nvPr/>
          </p:nvPicPr>
          <p:blipFill>
            <a:blip r:embed="rId13" cstate="print"/>
            <a:srcRect l="32500" t="45775" r="43333"/>
            <a:stretch>
              <a:fillRect/>
            </a:stretch>
          </p:blipFill>
          <p:spPr bwMode="auto">
            <a:xfrm>
              <a:off x="4572000" y="381000"/>
              <a:ext cx="2209800" cy="451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1689715" y="0"/>
              <a:ext cx="7454285" cy="273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 err="1" smtClean="0">
                  <a:solidFill>
                    <a:prstClr val="black"/>
                  </a:solidFill>
                  <a:latin typeface="Verdana" pitchFamily="34" charset="0"/>
                  <a:cs typeface="+mn-cs"/>
                </a:rPr>
                <a:t>Skolkovo</a:t>
              </a:r>
              <a:r>
                <a:rPr lang="en-US" sz="2400" b="1" dirty="0" smtClean="0">
                  <a:solidFill>
                    <a:prstClr val="black"/>
                  </a:solidFill>
                  <a:latin typeface="Verdana" pitchFamily="34" charset="0"/>
                  <a:cs typeface="+mn-cs"/>
                </a:rPr>
                <a:t> Center</a:t>
              </a:r>
              <a:endParaRPr lang="ru-RU" sz="24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24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24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24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24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24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ru-RU" sz="2400" b="1" dirty="0" smtClean="0">
                <a:solidFill>
                  <a:prstClr val="black"/>
                </a:solidFill>
                <a:latin typeface="Verdana" pitchFamily="34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324070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image" Target="../media/image13.png"/><Relationship Id="rId2" Type="http://schemas.openxmlformats.org/officeDocument/2006/relationships/tags" Target="../tags/tag138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0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59.xml"/><Relationship Id="rId7" Type="http://schemas.openxmlformats.org/officeDocument/2006/relationships/image" Target="../media/image33.jpe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4.xml"/><Relationship Id="rId4" Type="http://schemas.openxmlformats.org/officeDocument/2006/relationships/tags" Target="../tags/tag16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jpeg"/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3.jpeg"/><Relationship Id="rId11" Type="http://schemas.openxmlformats.org/officeDocument/2006/relationships/image" Target="../media/image41.jpeg"/><Relationship Id="rId5" Type="http://schemas.openxmlformats.org/officeDocument/2006/relationships/image" Target="../media/image36.jpeg"/><Relationship Id="rId10" Type="http://schemas.openxmlformats.org/officeDocument/2006/relationships/image" Target="../media/image40.jpeg"/><Relationship Id="rId4" Type="http://schemas.openxmlformats.org/officeDocument/2006/relationships/image" Target="../media/image35.jpeg"/><Relationship Id="rId9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1.jpeg"/><Relationship Id="rId2" Type="http://schemas.openxmlformats.org/officeDocument/2006/relationships/hyperlink" Target="http://www.vsluh.ru/system/post_images/original/231/231833/finance.obozrevatel.com%20%D0%BD%D0%B5%D1%84%D1%82%D1%8C.jpg?1311140951" TargetMode="Externa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0.jpeg"/><Relationship Id="rId5" Type="http://schemas.openxmlformats.org/officeDocument/2006/relationships/hyperlink" Target="http://www.finatica.ru/desktopmodules/binhandler/83b99c08-c63f-4573-a2b6-c24cda6d32b6/800/800/15.jpg" TargetMode="Externa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jpeg"/><Relationship Id="rId3" Type="http://schemas.openxmlformats.org/officeDocument/2006/relationships/image" Target="../media/image53.gif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image" Target="../media/image52.jpeg"/><Relationship Id="rId16" Type="http://schemas.openxmlformats.org/officeDocument/2006/relationships/image" Target="../media/image66.png"/><Relationship Id="rId20" Type="http://schemas.openxmlformats.org/officeDocument/2006/relationships/image" Target="../media/image70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jpe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tags" Target="../tags/tag141.xml"/><Relationship Id="rId7" Type="http://schemas.openxmlformats.org/officeDocument/2006/relationships/oleObject" Target="../embeddings/oleObject21.bin"/><Relationship Id="rId2" Type="http://schemas.openxmlformats.org/officeDocument/2006/relationships/tags" Target="../tags/tag140.xml"/><Relationship Id="rId1" Type="http://schemas.openxmlformats.org/officeDocument/2006/relationships/vmlDrawing" Target="../drawings/vmlDrawing21.v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22.bin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7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dams-institute.ac.uk/" TargetMode="External"/><Relationship Id="rId3" Type="http://schemas.openxmlformats.org/officeDocument/2006/relationships/image" Target="../media/image77.gif"/><Relationship Id="rId7" Type="http://schemas.openxmlformats.org/officeDocument/2006/relationships/image" Target="../media/image81.pn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0.jpeg"/><Relationship Id="rId11" Type="http://schemas.openxmlformats.org/officeDocument/2006/relationships/image" Target="../media/image84.png"/><Relationship Id="rId5" Type="http://schemas.openxmlformats.org/officeDocument/2006/relationships/image" Target="../media/image79.jpeg"/><Relationship Id="rId10" Type="http://schemas.openxmlformats.org/officeDocument/2006/relationships/image" Target="../media/image83.png"/><Relationship Id="rId4" Type="http://schemas.openxmlformats.org/officeDocument/2006/relationships/image" Target="../media/image78.png"/><Relationship Id="rId9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49.xml"/><Relationship Id="rId3" Type="http://schemas.openxmlformats.org/officeDocument/2006/relationships/tags" Target="../tags/tag144.xml"/><Relationship Id="rId7" Type="http://schemas.openxmlformats.org/officeDocument/2006/relationships/tags" Target="../tags/tag148.xml"/><Relationship Id="rId2" Type="http://schemas.openxmlformats.org/officeDocument/2006/relationships/tags" Target="../tags/tag143.xml"/><Relationship Id="rId1" Type="http://schemas.openxmlformats.org/officeDocument/2006/relationships/themeOverride" Target="../theme/themeOverride3.xml"/><Relationship Id="rId6" Type="http://schemas.openxmlformats.org/officeDocument/2006/relationships/tags" Target="../tags/tag147.xml"/><Relationship Id="rId11" Type="http://schemas.openxmlformats.org/officeDocument/2006/relationships/image" Target="../media/image15.jpeg"/><Relationship Id="rId5" Type="http://schemas.openxmlformats.org/officeDocument/2006/relationships/tags" Target="../tags/tag146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45.xml"/><Relationship Id="rId9" Type="http://schemas.openxmlformats.org/officeDocument/2006/relationships/tags" Target="../tags/tag15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mailto:Cluster-Energy@sk.ru" TargetMode="Externa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diagramLayout" Target="../diagrams/layout2.xml"/><Relationship Id="rId18" Type="http://schemas.openxmlformats.org/officeDocument/2006/relationships/diagramQuickStyle" Target="../diagrams/quickStyle3.xml"/><Relationship Id="rId26" Type="http://schemas.openxmlformats.org/officeDocument/2006/relationships/diagramQuickStyle" Target="../diagrams/quickStyle5.xml"/><Relationship Id="rId3" Type="http://schemas.openxmlformats.org/officeDocument/2006/relationships/tags" Target="../tags/tag153.xml"/><Relationship Id="rId21" Type="http://schemas.openxmlformats.org/officeDocument/2006/relationships/diagramLayout" Target="../diagrams/layout4.xml"/><Relationship Id="rId7" Type="http://schemas.openxmlformats.org/officeDocument/2006/relationships/slideLayout" Target="../slideLayouts/slideLayout2.xml"/><Relationship Id="rId12" Type="http://schemas.openxmlformats.org/officeDocument/2006/relationships/diagramData" Target="../diagrams/data2.xml"/><Relationship Id="rId17" Type="http://schemas.openxmlformats.org/officeDocument/2006/relationships/diagramLayout" Target="../diagrams/layout3.xml"/><Relationship Id="rId25" Type="http://schemas.openxmlformats.org/officeDocument/2006/relationships/diagramLayout" Target="../diagrams/layout5.xml"/><Relationship Id="rId2" Type="http://schemas.openxmlformats.org/officeDocument/2006/relationships/tags" Target="../tags/tag152.xml"/><Relationship Id="rId16" Type="http://schemas.openxmlformats.org/officeDocument/2006/relationships/diagramData" Target="../diagrams/data3.xml"/><Relationship Id="rId20" Type="http://schemas.openxmlformats.org/officeDocument/2006/relationships/diagramData" Target="../diagrams/data4.xml"/><Relationship Id="rId29" Type="http://schemas.openxmlformats.org/officeDocument/2006/relationships/diagramData" Target="../diagrams/data6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11" Type="http://schemas.openxmlformats.org/officeDocument/2006/relationships/diagramColors" Target="../diagrams/colors1.xml"/><Relationship Id="rId24" Type="http://schemas.openxmlformats.org/officeDocument/2006/relationships/diagramData" Target="../diagrams/data5.xml"/><Relationship Id="rId32" Type="http://schemas.openxmlformats.org/officeDocument/2006/relationships/diagramColors" Target="../diagrams/colors6.xml"/><Relationship Id="rId5" Type="http://schemas.openxmlformats.org/officeDocument/2006/relationships/tags" Target="../tags/tag155.xml"/><Relationship Id="rId15" Type="http://schemas.openxmlformats.org/officeDocument/2006/relationships/diagramColors" Target="../diagrams/colors2.xml"/><Relationship Id="rId23" Type="http://schemas.openxmlformats.org/officeDocument/2006/relationships/diagramColors" Target="../diagrams/colors4.xml"/><Relationship Id="rId28" Type="http://schemas.openxmlformats.org/officeDocument/2006/relationships/image" Target="../media/image15.jpeg"/><Relationship Id="rId10" Type="http://schemas.openxmlformats.org/officeDocument/2006/relationships/diagramQuickStyle" Target="../diagrams/quickStyle1.xml"/><Relationship Id="rId19" Type="http://schemas.openxmlformats.org/officeDocument/2006/relationships/diagramColors" Target="../diagrams/colors3.xml"/><Relationship Id="rId31" Type="http://schemas.openxmlformats.org/officeDocument/2006/relationships/diagramQuickStyle" Target="../diagrams/quickStyle6.xml"/><Relationship Id="rId4" Type="http://schemas.openxmlformats.org/officeDocument/2006/relationships/tags" Target="../tags/tag154.xml"/><Relationship Id="rId9" Type="http://schemas.openxmlformats.org/officeDocument/2006/relationships/diagramLayout" Target="../diagrams/layout1.xml"/><Relationship Id="rId14" Type="http://schemas.openxmlformats.org/officeDocument/2006/relationships/diagramQuickStyle" Target="../diagrams/quickStyle2.xml"/><Relationship Id="rId22" Type="http://schemas.openxmlformats.org/officeDocument/2006/relationships/diagramQuickStyle" Target="../diagrams/quickStyle4.xml"/><Relationship Id="rId27" Type="http://schemas.openxmlformats.org/officeDocument/2006/relationships/diagramColors" Target="../diagrams/colors5.xml"/><Relationship Id="rId30" Type="http://schemas.openxmlformats.org/officeDocument/2006/relationships/diagramLayout" Target="../diagrams/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2734073994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36550" name="think-cell Slide" r:id="rId6" imgW="360" imgH="360" progId="">
              <p:embed/>
            </p:oleObj>
          </a:graphicData>
        </a:graphic>
      </p:graphicFrame>
      <p:pic>
        <p:nvPicPr>
          <p:cNvPr id="5" name="Picture 5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490" y="405112"/>
            <a:ext cx="2008326" cy="144405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sp>
        <p:nvSpPr>
          <p:cNvPr id="6" name="TextBox 5"/>
          <p:cNvSpPr txBox="1"/>
          <p:nvPr/>
        </p:nvSpPr>
        <p:spPr>
          <a:xfrm>
            <a:off x="861082" y="5760867"/>
            <a:ext cx="7961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Calibri"/>
                <a:cs typeface="Arial"/>
              </a:rPr>
              <a:t>Alexander </a:t>
            </a:r>
            <a:r>
              <a:rPr lang="en-US" sz="2400" b="1" dirty="0" err="1" smtClean="0">
                <a:solidFill>
                  <a:srgbClr val="000000"/>
                </a:solidFill>
                <a:latin typeface="Calibri"/>
                <a:cs typeface="Arial"/>
              </a:rPr>
              <a:t>Fertman</a:t>
            </a:r>
            <a:r>
              <a:rPr lang="ru-RU" sz="2400" b="1" i="0" dirty="0" smtClean="0">
                <a:solidFill>
                  <a:srgbClr val="000000"/>
                </a:solidFill>
                <a:latin typeface="Calibri"/>
                <a:ea typeface="+mn-ea"/>
                <a:cs typeface="Arial"/>
              </a:rPr>
              <a:t>, </a:t>
            </a:r>
            <a:endParaRPr lang="ru-RU" sz="2400" b="1" i="0" dirty="0">
              <a:solidFill>
                <a:srgbClr val="000000"/>
              </a:solidFill>
              <a:latin typeface="Calibri"/>
              <a:ea typeface="+mn-ea"/>
              <a:cs typeface="Arial"/>
            </a:endParaRPr>
          </a:p>
          <a:p>
            <a:r>
              <a:rPr lang="en-US" sz="2400" b="1" dirty="0" smtClean="0">
                <a:solidFill>
                  <a:srgbClr val="000000"/>
                </a:solidFill>
                <a:latin typeface="Calibri"/>
                <a:cs typeface="Arial"/>
              </a:rPr>
              <a:t>Scientific</a:t>
            </a:r>
            <a:r>
              <a:rPr lang="ru-RU" sz="2400" b="1" i="0" dirty="0" smtClean="0">
                <a:solidFill>
                  <a:srgbClr val="000000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latin typeface="Calibri"/>
                <a:ea typeface="+mn-ea"/>
                <a:cs typeface="Arial"/>
              </a:rPr>
              <a:t>Director</a:t>
            </a:r>
            <a:r>
              <a:rPr lang="ru-RU" sz="2400" b="1" i="0" dirty="0">
                <a:solidFill>
                  <a:srgbClr val="000000"/>
                </a:solidFill>
                <a:latin typeface="Calibri"/>
                <a:ea typeface="+mn-ea"/>
                <a:cs typeface="Arial"/>
              </a:rPr>
              <a:t>, </a:t>
            </a:r>
            <a:r>
              <a:rPr lang="ru-RU" sz="2400" b="1" i="0" dirty="0" err="1">
                <a:solidFill>
                  <a:srgbClr val="000000"/>
                </a:solidFill>
                <a:latin typeface="Calibri"/>
                <a:ea typeface="+mn-ea"/>
                <a:cs typeface="Arial"/>
              </a:rPr>
              <a:t>Nuclear</a:t>
            </a:r>
            <a:r>
              <a:rPr lang="ru-RU" sz="2400" b="1" i="0" dirty="0">
                <a:solidFill>
                  <a:srgbClr val="000000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2400" b="1" i="0" dirty="0" err="1" smtClean="0">
                <a:solidFill>
                  <a:srgbClr val="000000"/>
                </a:solidFill>
                <a:latin typeface="Calibri"/>
                <a:ea typeface="+mn-ea"/>
                <a:cs typeface="Arial"/>
              </a:rPr>
              <a:t>Technolog</a:t>
            </a:r>
            <a:r>
              <a:rPr lang="en-US" sz="2400" b="1" i="0" dirty="0" smtClean="0">
                <a:solidFill>
                  <a:srgbClr val="000000"/>
                </a:solidFill>
                <a:latin typeface="Calibri"/>
                <a:ea typeface="+mn-ea"/>
                <a:cs typeface="Arial"/>
              </a:rPr>
              <a:t>y Cluster</a:t>
            </a:r>
            <a:endParaRPr lang="ru-RU" sz="2400" b="1" i="0" dirty="0">
              <a:solidFill>
                <a:srgbClr val="000000"/>
              </a:solidFill>
              <a:latin typeface="Calibri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451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 bwMode="auto">
          <a:xfrm>
            <a:off x="2189623" y="252546"/>
            <a:ext cx="6066104" cy="7969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2200" b="1" dirty="0" smtClean="0">
                <a:latin typeface="HelveticaNeueCyr-Heavy" charset="0"/>
                <a:cs typeface="+mj-cs"/>
              </a:rPr>
              <a:t>Cluster</a:t>
            </a:r>
            <a:r>
              <a:rPr lang="en-US" sz="2200" b="1" dirty="0" smtClean="0">
                <a:latin typeface="HelveticaNeueCyr-Heavy" charset="0"/>
                <a:cs typeface="+mj-cs"/>
              </a:rPr>
              <a:t>s</a:t>
            </a:r>
            <a:r>
              <a:rPr lang="en-US" sz="2200" b="1" dirty="0" smtClean="0">
                <a:latin typeface="HelveticaNeueCyr-Heavy" charset="0"/>
                <a:cs typeface="+mj-cs"/>
              </a:rPr>
              <a:t> </a:t>
            </a:r>
            <a:r>
              <a:rPr lang="en-US" sz="2200" b="1" dirty="0" smtClean="0">
                <a:latin typeface="HelveticaNeueCyr-Heavy" charset="0"/>
                <a:cs typeface="+mj-cs"/>
              </a:rPr>
              <a:t>provides all kind of support during the innovative project lifecycle</a:t>
            </a:r>
          </a:p>
          <a:p>
            <a:pPr lvl="0">
              <a:defRPr/>
            </a:pPr>
            <a:endParaRPr lang="en-US" sz="2200" b="1" dirty="0" smtClean="0">
              <a:latin typeface="HelveticaNeueCyr-Heavy" charset="0"/>
              <a:cs typeface="+mj-cs"/>
            </a:endParaRPr>
          </a:p>
        </p:txBody>
      </p:sp>
      <p:sp>
        <p:nvSpPr>
          <p:cNvPr id="6" name="Freeform 3"/>
          <p:cNvSpPr/>
          <p:nvPr/>
        </p:nvSpPr>
        <p:spPr>
          <a:xfrm>
            <a:off x="516480" y="2652965"/>
            <a:ext cx="8000503" cy="45719"/>
          </a:xfrm>
          <a:custGeom>
            <a:avLst/>
            <a:gdLst>
              <a:gd name="connsiteX0" fmla="*/ 6350 w 7916862"/>
              <a:gd name="connsiteY0" fmla="*/ 6350 h 25400"/>
              <a:gd name="connsiteX1" fmla="*/ 7910512 w 7916862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7916862" h="25400">
                <a:moveTo>
                  <a:pt x="6350" y="6350"/>
                </a:moveTo>
                <a:lnTo>
                  <a:pt x="7910512" y="6350"/>
                </a:lnTo>
              </a:path>
            </a:pathLst>
          </a:custGeom>
          <a:ln w="3175">
            <a:solidFill>
              <a:schemeClr val="tx2">
                <a:lumMod val="60000"/>
                <a:lumOff val="40000"/>
              </a:schemeClr>
            </a:solidFill>
            <a:prstDash val="lg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Нашивка 29"/>
          <p:cNvSpPr/>
          <p:nvPr/>
        </p:nvSpPr>
        <p:spPr>
          <a:xfrm>
            <a:off x="6036647" y="1626469"/>
            <a:ext cx="2602255" cy="818606"/>
          </a:xfrm>
          <a:prstGeom prst="chevron">
            <a:avLst/>
          </a:prstGeom>
          <a:solidFill>
            <a:srgbClr val="B2D700"/>
          </a:solidFill>
          <a:ln w="50800" cmpd="sng">
            <a:solidFill>
              <a:srgbClr val="B2D7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_tradnl" sz="1400" b="1" dirty="0" smtClean="0">
                <a:solidFill>
                  <a:schemeClr val="bg2"/>
                </a:solidFill>
                <a:latin typeface="HelveticaNeueCyr-Roman"/>
                <a:ea typeface="MS PGothic" pitchFamily="34" charset="-128"/>
              </a:rPr>
              <a:t>Commercialization</a:t>
            </a:r>
            <a:endParaRPr lang="ru-RU" sz="1400" b="1" dirty="0">
              <a:solidFill>
                <a:schemeClr val="bg2"/>
              </a:solidFill>
            </a:endParaRPr>
          </a:p>
        </p:txBody>
      </p:sp>
      <p:sp>
        <p:nvSpPr>
          <p:cNvPr id="32" name="Нашивка 31"/>
          <p:cNvSpPr/>
          <p:nvPr/>
        </p:nvSpPr>
        <p:spPr>
          <a:xfrm>
            <a:off x="314874" y="1626469"/>
            <a:ext cx="2032074" cy="818606"/>
          </a:xfrm>
          <a:prstGeom prst="chevron">
            <a:avLst/>
          </a:prstGeom>
          <a:noFill/>
          <a:ln w="50800" cmpd="sng">
            <a:solidFill>
              <a:srgbClr val="B2D7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_tradn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Cyr-Roman"/>
                <a:ea typeface="MS PGothic" pitchFamily="34" charset="-128"/>
              </a:rPr>
              <a:t>Seed  stage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Нашивка 32"/>
          <p:cNvSpPr/>
          <p:nvPr/>
        </p:nvSpPr>
        <p:spPr>
          <a:xfrm>
            <a:off x="1884218" y="1626469"/>
            <a:ext cx="2278756" cy="818606"/>
          </a:xfrm>
          <a:prstGeom prst="chevron">
            <a:avLst/>
          </a:prstGeom>
          <a:noFill/>
          <a:ln w="50800" cmpd="sng">
            <a:solidFill>
              <a:srgbClr val="B2D7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_tradn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Cyr-Roman"/>
                <a:ea typeface="MS PGothic" pitchFamily="34" charset="-128"/>
              </a:rPr>
              <a:t>  R&amp;D stage</a:t>
            </a:r>
          </a:p>
        </p:txBody>
      </p:sp>
      <p:sp>
        <p:nvSpPr>
          <p:cNvPr id="34" name="Нашивка 33"/>
          <p:cNvSpPr/>
          <p:nvPr/>
        </p:nvSpPr>
        <p:spPr>
          <a:xfrm>
            <a:off x="3940883" y="1626469"/>
            <a:ext cx="2325693" cy="818606"/>
          </a:xfrm>
          <a:prstGeom prst="chevron">
            <a:avLst/>
          </a:prstGeom>
          <a:noFill/>
          <a:ln w="50800" cmpd="sng">
            <a:solidFill>
              <a:srgbClr val="B2D7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_tradn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Cyr-Roman"/>
                <a:ea typeface="MS PGothic" pitchFamily="34" charset="-128"/>
              </a:rPr>
              <a:t>Implementation     stage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Freeform 3"/>
          <p:cNvSpPr/>
          <p:nvPr/>
        </p:nvSpPr>
        <p:spPr>
          <a:xfrm>
            <a:off x="516480" y="3381591"/>
            <a:ext cx="8000503" cy="45719"/>
          </a:xfrm>
          <a:custGeom>
            <a:avLst/>
            <a:gdLst>
              <a:gd name="connsiteX0" fmla="*/ 6350 w 7916862"/>
              <a:gd name="connsiteY0" fmla="*/ 6350 h 25400"/>
              <a:gd name="connsiteX1" fmla="*/ 7910512 w 7916862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7916862" h="25400">
                <a:moveTo>
                  <a:pt x="6350" y="6350"/>
                </a:moveTo>
                <a:lnTo>
                  <a:pt x="7910512" y="6350"/>
                </a:lnTo>
              </a:path>
            </a:pathLst>
          </a:custGeom>
          <a:ln w="3175">
            <a:solidFill>
              <a:schemeClr val="tx2">
                <a:lumMod val="60000"/>
                <a:lumOff val="40000"/>
              </a:schemeClr>
            </a:solidFill>
            <a:prstDash val="lg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Freeform 3"/>
          <p:cNvSpPr/>
          <p:nvPr/>
        </p:nvSpPr>
        <p:spPr>
          <a:xfrm>
            <a:off x="516480" y="4399479"/>
            <a:ext cx="8000503" cy="45719"/>
          </a:xfrm>
          <a:custGeom>
            <a:avLst/>
            <a:gdLst>
              <a:gd name="connsiteX0" fmla="*/ 6350 w 7916862"/>
              <a:gd name="connsiteY0" fmla="*/ 6350 h 25400"/>
              <a:gd name="connsiteX1" fmla="*/ 7910512 w 7916862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7916862" h="25400">
                <a:moveTo>
                  <a:pt x="6350" y="6350"/>
                </a:moveTo>
                <a:lnTo>
                  <a:pt x="7910512" y="6350"/>
                </a:lnTo>
              </a:path>
            </a:pathLst>
          </a:custGeom>
          <a:ln w="3175">
            <a:solidFill>
              <a:schemeClr val="tx2">
                <a:lumMod val="60000"/>
                <a:lumOff val="40000"/>
              </a:schemeClr>
            </a:solidFill>
            <a:prstDash val="lg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Freeform 3"/>
          <p:cNvSpPr/>
          <p:nvPr/>
        </p:nvSpPr>
        <p:spPr>
          <a:xfrm>
            <a:off x="516480" y="5087225"/>
            <a:ext cx="8000503" cy="45719"/>
          </a:xfrm>
          <a:custGeom>
            <a:avLst/>
            <a:gdLst>
              <a:gd name="connsiteX0" fmla="*/ 6350 w 7916862"/>
              <a:gd name="connsiteY0" fmla="*/ 6350 h 25400"/>
              <a:gd name="connsiteX1" fmla="*/ 7910512 w 7916862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7916862" h="25400">
                <a:moveTo>
                  <a:pt x="6350" y="6350"/>
                </a:moveTo>
                <a:lnTo>
                  <a:pt x="7910512" y="6350"/>
                </a:lnTo>
              </a:path>
            </a:pathLst>
          </a:custGeom>
          <a:ln w="3175">
            <a:solidFill>
              <a:schemeClr val="tx2">
                <a:lumMod val="60000"/>
                <a:lumOff val="40000"/>
              </a:schemeClr>
            </a:solidFill>
            <a:prstDash val="lg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Freeform 3"/>
          <p:cNvSpPr/>
          <p:nvPr/>
        </p:nvSpPr>
        <p:spPr>
          <a:xfrm>
            <a:off x="516480" y="6408621"/>
            <a:ext cx="8000503" cy="45719"/>
          </a:xfrm>
          <a:custGeom>
            <a:avLst/>
            <a:gdLst>
              <a:gd name="connsiteX0" fmla="*/ 6350 w 7916862"/>
              <a:gd name="connsiteY0" fmla="*/ 6350 h 25400"/>
              <a:gd name="connsiteX1" fmla="*/ 7910512 w 7916862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7916862" h="25400">
                <a:moveTo>
                  <a:pt x="6350" y="6350"/>
                </a:moveTo>
                <a:lnTo>
                  <a:pt x="7910512" y="6350"/>
                </a:lnTo>
              </a:path>
            </a:pathLst>
          </a:custGeom>
          <a:ln w="3175">
            <a:solidFill>
              <a:schemeClr val="tx2">
                <a:lumMod val="60000"/>
                <a:lumOff val="40000"/>
              </a:schemeClr>
            </a:solidFill>
            <a:prstDash val="lg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Текст 3"/>
          <p:cNvSpPr txBox="1">
            <a:spLocks/>
          </p:cNvSpPr>
          <p:nvPr/>
        </p:nvSpPr>
        <p:spPr>
          <a:xfrm>
            <a:off x="556586" y="4138900"/>
            <a:ext cx="2532335" cy="340110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ts val="0"/>
              </a:spcBef>
              <a:buClr>
                <a:srgbClr val="2992BE"/>
              </a:buClr>
              <a:buSzPct val="100000"/>
              <a:defRPr/>
            </a:pPr>
            <a:r>
              <a:rPr lang="es-ES_tradnl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NeueCyr-Roman"/>
              </a:rPr>
              <a:t>R&amp;D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HelveticaNeueCyr-Roman"/>
              <a:ea typeface="MS PGothic" pitchFamily="34" charset="-128"/>
              <a:cs typeface="+mn-cs"/>
            </a:endParaRPr>
          </a:p>
        </p:txBody>
      </p:sp>
      <p:sp>
        <p:nvSpPr>
          <p:cNvPr id="40" name="Текст 3"/>
          <p:cNvSpPr txBox="1">
            <a:spLocks/>
          </p:cNvSpPr>
          <p:nvPr/>
        </p:nvSpPr>
        <p:spPr>
          <a:xfrm>
            <a:off x="556586" y="3113834"/>
            <a:ext cx="2532335" cy="340110"/>
          </a:xfrm>
          <a:prstGeom prst="rect">
            <a:avLst/>
          </a:prstGeom>
        </p:spPr>
        <p:txBody>
          <a:bodyPr/>
          <a:lstStyle/>
          <a:p>
            <a:r>
              <a:rPr lang="en-US" sz="1400" b="1" dirty="0" smtClean="0"/>
              <a:t>Team</a:t>
            </a:r>
            <a:endParaRPr lang="ru-RU" sz="1050" dirty="0"/>
          </a:p>
        </p:txBody>
      </p:sp>
      <p:sp>
        <p:nvSpPr>
          <p:cNvPr id="41" name="Текст 3"/>
          <p:cNvSpPr txBox="1">
            <a:spLocks/>
          </p:cNvSpPr>
          <p:nvPr/>
        </p:nvSpPr>
        <p:spPr>
          <a:xfrm>
            <a:off x="556586" y="4819229"/>
            <a:ext cx="2532335" cy="340110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ts val="0"/>
              </a:spcBef>
              <a:buClr>
                <a:srgbClr val="2992BE"/>
              </a:buClr>
              <a:buSzPct val="100000"/>
              <a:defRPr/>
            </a:pPr>
            <a:r>
              <a:rPr lang="es-ES_tradnl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NeueCyr-Roman"/>
              </a:rPr>
              <a:t>Market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HelveticaNeueCyr-Roman"/>
              <a:ea typeface="MS PGothic" pitchFamily="34" charset="-128"/>
              <a:cs typeface="+mn-cs"/>
            </a:endParaRPr>
          </a:p>
        </p:txBody>
      </p:sp>
      <p:sp>
        <p:nvSpPr>
          <p:cNvPr id="42" name="Текст 3"/>
          <p:cNvSpPr txBox="1">
            <a:spLocks/>
          </p:cNvSpPr>
          <p:nvPr/>
        </p:nvSpPr>
        <p:spPr>
          <a:xfrm>
            <a:off x="556586" y="6122869"/>
            <a:ext cx="2532335" cy="340110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ts val="0"/>
              </a:spcBef>
              <a:buClr>
                <a:srgbClr val="2992BE"/>
              </a:buClr>
              <a:buSzPct val="100000"/>
              <a:defRPr/>
            </a:pPr>
            <a:r>
              <a:rPr lang="es-ES_tradnl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NeueCyr-Roman"/>
              </a:rPr>
              <a:t>Financing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HelveticaNeueCyr-Roman"/>
              <a:ea typeface="MS PGothic" pitchFamily="34" charset="-128"/>
              <a:cs typeface="+mn-cs"/>
            </a:endParaRPr>
          </a:p>
        </p:txBody>
      </p:sp>
      <p:sp>
        <p:nvSpPr>
          <p:cNvPr id="43" name="Пятиугольник 42"/>
          <p:cNvSpPr/>
          <p:nvPr/>
        </p:nvSpPr>
        <p:spPr>
          <a:xfrm>
            <a:off x="526375" y="2751445"/>
            <a:ext cx="4397945" cy="244365"/>
          </a:xfrm>
          <a:prstGeom prst="homePlate">
            <a:avLst/>
          </a:prstGeom>
          <a:noFill/>
          <a:ln w="25400" cmpd="sng">
            <a:solidFill>
              <a:srgbClr val="B2D7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_tradnl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NeueCyr-Roman"/>
                <a:ea typeface="MS PGothic" pitchFamily="34" charset="-128"/>
              </a:rPr>
              <a:t>Trainings and coaching</a:t>
            </a:r>
          </a:p>
        </p:txBody>
      </p:sp>
      <p:sp>
        <p:nvSpPr>
          <p:cNvPr id="44" name="Пятиугольник 43"/>
          <p:cNvSpPr/>
          <p:nvPr/>
        </p:nvSpPr>
        <p:spPr>
          <a:xfrm>
            <a:off x="2419652" y="3084296"/>
            <a:ext cx="3679141" cy="244365"/>
          </a:xfrm>
          <a:prstGeom prst="homePlate">
            <a:avLst/>
          </a:prstGeom>
          <a:noFill/>
          <a:ln w="25400" cmpd="sng">
            <a:solidFill>
              <a:srgbClr val="B2D7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_tradnl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NeueCyr-Roman"/>
                <a:ea typeface="MS PGothic" pitchFamily="34" charset="-128"/>
              </a:rPr>
              <a:t>External expertise</a:t>
            </a:r>
          </a:p>
        </p:txBody>
      </p:sp>
      <p:sp>
        <p:nvSpPr>
          <p:cNvPr id="45" name="Пятиугольник 44"/>
          <p:cNvSpPr/>
          <p:nvPr/>
        </p:nvSpPr>
        <p:spPr>
          <a:xfrm>
            <a:off x="1807824" y="3474523"/>
            <a:ext cx="3734268" cy="244365"/>
          </a:xfrm>
          <a:prstGeom prst="homePlate">
            <a:avLst/>
          </a:prstGeom>
          <a:noFill/>
          <a:ln w="25400" cmpd="sng">
            <a:solidFill>
              <a:srgbClr val="B2D7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_tradnl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NeueCyr-Roman"/>
                <a:ea typeface="MS PGothic" pitchFamily="34" charset="-128"/>
              </a:rPr>
              <a:t>Industry expertise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6" name="Пятиугольник 45"/>
          <p:cNvSpPr/>
          <p:nvPr/>
        </p:nvSpPr>
        <p:spPr>
          <a:xfrm>
            <a:off x="1807823" y="3784092"/>
            <a:ext cx="5331075" cy="244365"/>
          </a:xfrm>
          <a:prstGeom prst="homePlate">
            <a:avLst/>
          </a:prstGeom>
          <a:noFill/>
          <a:ln w="25400" cmpd="sng">
            <a:solidFill>
              <a:srgbClr val="B2D7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Technopark</a:t>
            </a:r>
            <a:r>
              <a:rPr lang="en-US" altLang="zh-CN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facilities</a:t>
            </a:r>
            <a:endParaRPr lang="en-US" altLang="zh-CN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ятиугольник 46"/>
          <p:cNvSpPr/>
          <p:nvPr/>
        </p:nvSpPr>
        <p:spPr>
          <a:xfrm>
            <a:off x="3088921" y="4113727"/>
            <a:ext cx="5549982" cy="244365"/>
          </a:xfrm>
          <a:prstGeom prst="homePlate">
            <a:avLst/>
          </a:prstGeom>
          <a:noFill/>
          <a:ln w="25400" cmpd="sng">
            <a:solidFill>
              <a:srgbClr val="B2D7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_tradnl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NeueCyr-Roman"/>
                <a:ea typeface="MS PGothic" pitchFamily="34" charset="-128"/>
              </a:rPr>
              <a:t>Russian and international exhibitions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8" name="Пятиугольник 47"/>
          <p:cNvSpPr/>
          <p:nvPr/>
        </p:nvSpPr>
        <p:spPr>
          <a:xfrm>
            <a:off x="3404631" y="4480209"/>
            <a:ext cx="5234272" cy="244365"/>
          </a:xfrm>
          <a:prstGeom prst="homePlate">
            <a:avLst/>
          </a:prstGeom>
          <a:noFill/>
          <a:ln w="25400" cmpd="sng">
            <a:solidFill>
              <a:srgbClr val="B2D7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NeueCyr-Roman"/>
                <a:ea typeface="MS PGothic" pitchFamily="34" charset="-128"/>
              </a:rPr>
              <a:t>Roadshow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9" name="Пятиугольник 48"/>
          <p:cNvSpPr/>
          <p:nvPr/>
        </p:nvSpPr>
        <p:spPr>
          <a:xfrm>
            <a:off x="4547639" y="4801642"/>
            <a:ext cx="4091264" cy="244365"/>
          </a:xfrm>
          <a:prstGeom prst="homePlate">
            <a:avLst/>
          </a:prstGeom>
          <a:noFill/>
          <a:ln w="25400" cmpd="sng">
            <a:solidFill>
              <a:srgbClr val="B2D7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_tradnl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NeueCyr-Roman"/>
                <a:ea typeface="MS PGothic" pitchFamily="34" charset="-128"/>
              </a:rPr>
              <a:t>Meeting with potential customers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0" name="Пятиугольник 49"/>
          <p:cNvSpPr/>
          <p:nvPr/>
        </p:nvSpPr>
        <p:spPr>
          <a:xfrm>
            <a:off x="1190053" y="5167541"/>
            <a:ext cx="3734268" cy="244365"/>
          </a:xfrm>
          <a:prstGeom prst="homePlate">
            <a:avLst/>
          </a:prstGeom>
          <a:noFill/>
          <a:ln w="25400" cmpd="sng">
            <a:solidFill>
              <a:srgbClr val="B2D7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Business angels</a:t>
            </a:r>
            <a:endParaRPr lang="zh-CN" alt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ятиугольник 50"/>
          <p:cNvSpPr/>
          <p:nvPr/>
        </p:nvSpPr>
        <p:spPr>
          <a:xfrm>
            <a:off x="2386743" y="5474390"/>
            <a:ext cx="3649904" cy="244365"/>
          </a:xfrm>
          <a:prstGeom prst="homePlate">
            <a:avLst/>
          </a:prstGeom>
          <a:noFill/>
          <a:ln w="25400" cmpd="sng">
            <a:solidFill>
              <a:srgbClr val="B2D7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_tradnl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NeueCyr-Roman"/>
                <a:ea typeface="MS PGothic" pitchFamily="34" charset="-128"/>
              </a:rPr>
              <a:t>Venture funds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2" name="Пятиугольник 51"/>
          <p:cNvSpPr/>
          <p:nvPr/>
        </p:nvSpPr>
        <p:spPr>
          <a:xfrm>
            <a:off x="5271765" y="5792972"/>
            <a:ext cx="3137244" cy="244365"/>
          </a:xfrm>
          <a:prstGeom prst="homePlate">
            <a:avLst/>
          </a:prstGeom>
          <a:noFill/>
          <a:ln w="25400" cmpd="sng">
            <a:solidFill>
              <a:srgbClr val="B2D7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_tradnl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NeueCyr-Roman"/>
                <a:ea typeface="MS PGothic" pitchFamily="34" charset="-128"/>
              </a:rPr>
              <a:t>Private equity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3" name="Пятиугольник 52"/>
          <p:cNvSpPr/>
          <p:nvPr/>
        </p:nvSpPr>
        <p:spPr>
          <a:xfrm>
            <a:off x="5271765" y="6104944"/>
            <a:ext cx="3137244" cy="244365"/>
          </a:xfrm>
          <a:prstGeom prst="homePlate">
            <a:avLst/>
          </a:prstGeom>
          <a:noFill/>
          <a:ln w="25400" cmpd="sng">
            <a:solidFill>
              <a:srgbClr val="B2D700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_tradnl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elveticaNeueCyr-Roman"/>
                <a:ea typeface="MS PGothic" pitchFamily="34" charset="-128"/>
              </a:rPr>
              <a:t>Strategic investors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229600" y="0"/>
            <a:ext cx="304802" cy="65116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1070" y="228918"/>
            <a:ext cx="8064500" cy="706437"/>
          </a:xfrm>
        </p:spPr>
        <p:txBody>
          <a:bodyPr/>
          <a:lstStyle/>
          <a:p>
            <a:r>
              <a:rPr lang="ru-RU" sz="2400" dirty="0" smtClean="0"/>
              <a:t>ПРИОРИТЕТНЫЕ НАПРАВЛЕНИЯ ФОРСАЙТА КЛАСТЕРА ИТ</a:t>
            </a:r>
            <a:endParaRPr lang="ru-RU" sz="2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46297383"/>
              </p:ext>
            </p:extLst>
          </p:nvPr>
        </p:nvGraphicFramePr>
        <p:xfrm>
          <a:off x="0" y="1181101"/>
          <a:ext cx="9143999" cy="4648199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917024"/>
                <a:gridCol w="1740575"/>
                <a:gridCol w="1946890"/>
                <a:gridCol w="1710710"/>
                <a:gridCol w="1828800"/>
              </a:tblGrid>
              <a:tr h="1531672"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bg1"/>
                          </a:solidFill>
                          <a:effectLst/>
                        </a:rPr>
                        <a:t>Новое поколение мультимедийных поисковых систем</a:t>
                      </a:r>
                      <a:endParaRPr lang="ru-RU" sz="16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bg1"/>
                          </a:solidFill>
                          <a:effectLst/>
                        </a:rPr>
                        <a:t>Распознавание и обработка образов, видео и аудио</a:t>
                      </a:r>
                      <a:endParaRPr lang="ru-RU" sz="16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bg1"/>
                          </a:solidFill>
                          <a:effectLst/>
                        </a:rPr>
                        <a:t>Аналитическое программное обеспечение</a:t>
                      </a:r>
                      <a:endParaRPr lang="ru-RU" sz="16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Мобильные приложения</a:t>
                      </a:r>
                      <a:endParaRPr lang="ru-RU" sz="16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Встроенные системы управления </a:t>
                      </a:r>
                      <a:endParaRPr lang="ru-RU" sz="16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00"/>
                    </a:solidFill>
                  </a:tcPr>
                </a:tc>
              </a:tr>
              <a:tr h="15316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bg1"/>
                          </a:solidFill>
                          <a:effectLst/>
                        </a:rPr>
                        <a:t>ИТ-безопасность</a:t>
                      </a:r>
                      <a:endParaRPr lang="ru-RU" sz="160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bg1"/>
                          </a:solidFill>
                          <a:effectLst/>
                        </a:rPr>
                        <a:t>Сложные инженерные решения</a:t>
                      </a:r>
                      <a:endParaRPr lang="ru-RU" sz="160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bg1"/>
                          </a:solidFill>
                          <a:effectLst/>
                        </a:rPr>
                        <a:t>Новые технологии передачи и хранения информации</a:t>
                      </a:r>
                      <a:endParaRPr lang="ru-RU" sz="16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Облачные вычисления</a:t>
                      </a:r>
                      <a:endParaRPr lang="ru-RU" sz="1600" kern="12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Green</a:t>
                      </a:r>
                      <a:r>
                        <a:rPr lang="en-US" sz="16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 IT</a:t>
                      </a:r>
                      <a:endParaRPr lang="ru-RU" sz="1600" kern="12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A00"/>
                    </a:solidFill>
                  </a:tcPr>
                </a:tc>
              </a:tr>
              <a:tr h="15848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bg1"/>
                          </a:solidFill>
                          <a:effectLst/>
                        </a:rPr>
                        <a:t>Программное обеспечение для финансовой и банковской сферы</a:t>
                      </a:r>
                      <a:endParaRPr lang="ru-RU" sz="160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464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effectLst/>
                        </a:rPr>
                        <a:t>Web X.0</a:t>
                      </a:r>
                      <a:endParaRPr lang="ru-RU" sz="160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464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bg1"/>
                          </a:solidFill>
                          <a:effectLst/>
                        </a:rPr>
                        <a:t>ИТ в медицине и здравоохранении </a:t>
                      </a:r>
                      <a:endParaRPr lang="ru-RU" sz="160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464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bg1"/>
                          </a:solidFill>
                          <a:effectLst/>
                        </a:rPr>
                        <a:t>ИТ в образовании </a:t>
                      </a:r>
                      <a:endParaRPr lang="ru-RU" sz="160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464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Беспроводные сенсорные сети</a:t>
                      </a:r>
                      <a:endParaRPr lang="ru-RU" sz="16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3EA00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5886451"/>
            <a:ext cx="4866507" cy="461665"/>
          </a:xfrm>
          <a:prstGeom prst="rect">
            <a:avLst/>
          </a:prstGeom>
          <a:solidFill>
            <a:srgbClr val="7F7F7F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</a:rPr>
              <a:t>Сократить разрыв в информационных технологиях между Россией и странами с развитой </a:t>
            </a:r>
            <a:r>
              <a:rPr lang="ru-RU" sz="1200" dirty="0" smtClean="0">
                <a:solidFill>
                  <a:schemeClr val="bg1"/>
                </a:solidFill>
              </a:rPr>
              <a:t>экономикой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39445" y="5891963"/>
            <a:ext cx="4504555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1200" dirty="0">
                <a:solidFill>
                  <a:schemeClr val="bg1"/>
                </a:solidFill>
              </a:rPr>
              <a:t>Развивать области, в которых в России существуют конкурентные преимущества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90701" y="6345079"/>
            <a:ext cx="5600702" cy="276999"/>
          </a:xfrm>
          <a:prstGeom prst="rect">
            <a:avLst/>
          </a:prstGeom>
          <a:solidFill>
            <a:srgbClr val="C3EA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Развивать области, отвечающие инновационным международным тенденциям</a:t>
            </a:r>
          </a:p>
        </p:txBody>
      </p:sp>
      <p:pic>
        <p:nvPicPr>
          <p:cNvPr id="11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32843" y="0"/>
            <a:ext cx="111115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3091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Заголовок 1"/>
          <p:cNvSpPr>
            <a:spLocks noGrp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ru-RU" sz="2600" cap="none" dirty="0" smtClean="0">
                <a:latin typeface="Arial" charset="0"/>
                <a:cs typeface="Arial" charset="0"/>
              </a:rPr>
              <a:t>КЛАСТЕР ИТ</a:t>
            </a:r>
            <a:r>
              <a:rPr lang="en-US" sz="2600" cap="none" dirty="0" smtClean="0">
                <a:latin typeface="Arial" charset="0"/>
                <a:cs typeface="Arial" charset="0"/>
              </a:rPr>
              <a:t>: </a:t>
            </a:r>
            <a:r>
              <a:rPr lang="ru-RU" sz="2600" cap="none" dirty="0" smtClean="0">
                <a:latin typeface="Arial" charset="0"/>
                <a:cs typeface="Arial" charset="0"/>
              </a:rPr>
              <a:t>РЕЗУЛЬТАТЫ 2010-2012 </a:t>
            </a:r>
          </a:p>
        </p:txBody>
      </p:sp>
      <p:sp>
        <p:nvSpPr>
          <p:cNvPr id="6" name="Номер слайда 5"/>
          <p:cNvSpPr txBox="1">
            <a:spLocks noGrp="1"/>
          </p:cNvSpPr>
          <p:nvPr/>
        </p:nvSpPr>
        <p:spPr>
          <a:xfrm>
            <a:off x="6875463" y="6543675"/>
            <a:ext cx="2160587" cy="3143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F797586-A372-4162-BF4B-FB34A46D8D37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Нижний колонтитул 4"/>
          <p:cNvSpPr txBox="1">
            <a:spLocks noGrp="1"/>
          </p:cNvSpPr>
          <p:nvPr/>
        </p:nvSpPr>
        <p:spPr>
          <a:xfrm>
            <a:off x="3276600" y="6499225"/>
            <a:ext cx="2808288" cy="3143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Кластер </a:t>
            </a:r>
            <a:r>
              <a:rPr lang="ru-RU" sz="105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Информационных технологий </a:t>
            </a:r>
            <a:r>
              <a:rPr lang="ru-RU" sz="105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Фонд "Сколково"</a:t>
            </a:r>
          </a:p>
        </p:txBody>
      </p:sp>
      <p:sp>
        <p:nvSpPr>
          <p:cNvPr id="14" name="TextBox 13"/>
          <p:cNvSpPr txBox="1"/>
          <p:nvPr>
            <p:custDataLst>
              <p:tags r:id="rId1"/>
            </p:custDataLst>
          </p:nvPr>
        </p:nvSpPr>
        <p:spPr>
          <a:xfrm>
            <a:off x="2391727" y="4854036"/>
            <a:ext cx="4649004" cy="1229264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r>
              <a:rPr lang="ru-RU" sz="2000" b="1" dirty="0" smtClean="0">
                <a:latin typeface="+mn-lt"/>
              </a:rPr>
              <a:t>Общая сумма выданных грантов</a:t>
            </a:r>
            <a:r>
              <a:rPr lang="en-US" sz="2000" b="1" dirty="0" smtClean="0">
                <a:latin typeface="+mn-lt"/>
              </a:rPr>
              <a:t>: </a:t>
            </a:r>
            <a:r>
              <a:rPr lang="en-US" sz="2000" b="1" dirty="0">
                <a:latin typeface="+mn-lt"/>
              </a:rPr>
              <a:t>3</a:t>
            </a:r>
            <a:r>
              <a:rPr lang="en-US" sz="2000" b="1" dirty="0" smtClean="0">
                <a:latin typeface="+mn-lt"/>
              </a:rPr>
              <a:t> 4</a:t>
            </a:r>
            <a:r>
              <a:rPr lang="en-US" sz="2000" b="1" dirty="0">
                <a:latin typeface="+mn-lt"/>
              </a:rPr>
              <a:t>6</a:t>
            </a:r>
            <a:r>
              <a:rPr lang="ru-RU" sz="2000" b="1" dirty="0" smtClean="0">
                <a:latin typeface="+mn-lt"/>
              </a:rPr>
              <a:t>4</a:t>
            </a:r>
            <a:r>
              <a:rPr lang="en-US" sz="2000" b="1" dirty="0" smtClean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млн руб. </a:t>
            </a:r>
            <a:r>
              <a:rPr lang="en-US" sz="2000" b="1" dirty="0" smtClean="0">
                <a:latin typeface="+mn-lt"/>
              </a:rPr>
              <a:t>(2010-2013 </a:t>
            </a:r>
            <a:r>
              <a:rPr lang="ru-RU" sz="2000" b="1" dirty="0" smtClean="0">
                <a:latin typeface="+mn-lt"/>
              </a:rPr>
              <a:t>гг.</a:t>
            </a:r>
            <a:r>
              <a:rPr lang="en-US" sz="2000" b="1" dirty="0" smtClean="0">
                <a:latin typeface="+mn-lt"/>
              </a:rPr>
              <a:t>)</a:t>
            </a:r>
            <a:endParaRPr lang="en-US" sz="2000" b="1" dirty="0">
              <a:latin typeface="+mn-lt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3733054516"/>
              </p:ext>
            </p:extLst>
          </p:nvPr>
        </p:nvGraphicFramePr>
        <p:xfrm>
          <a:off x="4711653" y="1806185"/>
          <a:ext cx="3600451" cy="2102630"/>
        </p:xfrm>
        <a:graphic>
          <a:graphicData uri="http://schemas.openxmlformats.org/drawingml/2006/table">
            <a:tbl>
              <a:tblPr firstRow="1" lastRow="1">
                <a:tableStyleId>{912C8C85-51F0-491E-9774-3900AFEF0FD7}</a:tableStyleId>
              </a:tblPr>
              <a:tblGrid>
                <a:gridCol w="3154378"/>
                <a:gridCol w="446073"/>
              </a:tblGrid>
              <a:tr h="54077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effectLst/>
                        </a:rPr>
                        <a:t>Финансирование проектов-резидентов</a:t>
                      </a:r>
                      <a:endParaRPr lang="ru-RU" sz="14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62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2000" marB="72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8087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effectLst/>
                        </a:rPr>
                        <a:t>  </a:t>
                      </a:r>
                      <a:r>
                        <a:rPr lang="ru-RU" sz="1400" u="none" strike="noStrike" kern="1200" dirty="0" smtClean="0">
                          <a:effectLst/>
                        </a:rPr>
                        <a:t>Предоставлено финансирование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62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u="none" strike="noStrike" kern="1200" dirty="0" smtClean="0">
                          <a:effectLst/>
                        </a:rPr>
                        <a:t>Предоставлено финансирование</a:t>
                      </a:r>
                      <a:endParaRPr lang="ru-RU" sz="14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4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минигранты</a:t>
                      </a: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kern="1200" dirty="0" smtClean="0">
                          <a:effectLst/>
                        </a:rPr>
                        <a:t>  </a:t>
                      </a:r>
                      <a:r>
                        <a:rPr lang="ru-RU" sz="1400" u="none" strike="noStrike" kern="1200" dirty="0" smtClean="0">
                          <a:effectLst/>
                        </a:rPr>
                        <a:t>В работе до конца года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xmlns="" val="2765014464"/>
              </p:ext>
            </p:extLst>
          </p:nvPr>
        </p:nvGraphicFramePr>
        <p:xfrm>
          <a:off x="1077144" y="1828800"/>
          <a:ext cx="3380556" cy="2111233"/>
        </p:xfrm>
        <a:graphic>
          <a:graphicData uri="http://schemas.openxmlformats.org/drawingml/2006/table">
            <a:tbl>
              <a:tblPr firstRow="1" lastRow="1">
                <a:tableStyleId>{912C8C85-51F0-491E-9774-3900AFEF0FD7}</a:tableStyleId>
              </a:tblPr>
              <a:tblGrid>
                <a:gridCol w="2675706"/>
                <a:gridCol w="704850"/>
              </a:tblGrid>
              <a:tr h="56388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baseline="0" dirty="0" smtClean="0">
                          <a:effectLst/>
                        </a:rPr>
                        <a:t>Подано заявок на статус участника</a:t>
                      </a:r>
                      <a:endParaRPr lang="en-US" sz="1400" u="none" strike="noStrike" kern="1200" baseline="0" dirty="0" smtClean="0">
                        <a:effectLst/>
                      </a:endParaRPr>
                    </a:p>
                  </a:txBody>
                  <a:tcPr marL="72000" marR="762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u="none" strike="noStrike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62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424252">
                <a:tc>
                  <a:txBody>
                    <a:bodyPr/>
                    <a:lstStyle/>
                    <a:p>
                      <a:pPr marL="92075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effectLst/>
                        </a:rPr>
                        <a:t>Общее</a:t>
                      </a:r>
                      <a:r>
                        <a:rPr lang="ru-RU" sz="1400" u="none" strike="noStrike" kern="1200" baseline="0" dirty="0" smtClean="0">
                          <a:effectLst/>
                        </a:rPr>
                        <a:t> число заявок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3600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&gt;100</a:t>
                      </a:r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62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8901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effectLst/>
                        </a:rPr>
                        <a:t>Получило</a:t>
                      </a:r>
                      <a:r>
                        <a:rPr lang="ru-RU" sz="1400" u="none" strike="noStrike" kern="1200" baseline="0" dirty="0" smtClean="0">
                          <a:effectLst/>
                        </a:rPr>
                        <a:t> положительное решение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3600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400" u="none" strike="noStrike" kern="1200" dirty="0" smtClean="0">
                        <a:effectLst/>
                      </a:endParaRPr>
                    </a:p>
                    <a:p>
                      <a:pPr marL="0" algn="ctr" defTabSz="914400" rtl="0" eaLnBrk="1" fontAlgn="b" latinLnBrk="0" hangingPunct="1"/>
                      <a:r>
                        <a:rPr 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322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62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effectLst/>
                        </a:rPr>
                        <a:t>Предоставлен статус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3600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400" u="none" strike="noStrike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620" marT="72000" marB="7200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Выноска со стрелкой вниз 15"/>
          <p:cNvSpPr/>
          <p:nvPr>
            <p:custDataLst>
              <p:tags r:id="rId4"/>
            </p:custDataLst>
          </p:nvPr>
        </p:nvSpPr>
        <p:spPr>
          <a:xfrm>
            <a:off x="972150" y="1656080"/>
            <a:ext cx="7459581" cy="3197956"/>
          </a:xfrm>
          <a:prstGeom prst="downArrowCallout">
            <a:avLst>
              <a:gd name="adj1" fmla="val 30291"/>
              <a:gd name="adj2" fmla="val 23789"/>
              <a:gd name="adj3" fmla="val 6598"/>
              <a:gd name="adj4" fmla="val 88666"/>
            </a:avLst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7963" y="115888"/>
            <a:ext cx="1216025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592000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4745575" y="1225823"/>
            <a:ext cx="4039189" cy="3491987"/>
          </a:xfrm>
          <a:prstGeom prst="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13724" y="1225824"/>
            <a:ext cx="4069219" cy="3491987"/>
          </a:xfrm>
          <a:prstGeom prst="rect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58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2400" dirty="0" smtClean="0"/>
              <a:t>ПРИМЕРЫ  СОЗДАННЫХ ЦЕНТРОВ</a:t>
            </a:r>
            <a:br>
              <a:rPr lang="ru-RU" sz="2400" dirty="0" smtClean="0"/>
            </a:br>
            <a:r>
              <a:rPr lang="ru-RU" sz="2400" dirty="0" smtClean="0"/>
              <a:t>ПРИКЛАДНЫХ ИССЛЕДОВАНИЙ</a:t>
            </a:r>
            <a:endParaRPr lang="ru-RU" sz="2400" dirty="0"/>
          </a:p>
        </p:txBody>
      </p:sp>
      <p:sp>
        <p:nvSpPr>
          <p:cNvPr id="30" name="Скругленный прямоугольник 29"/>
          <p:cNvSpPr/>
          <p:nvPr/>
        </p:nvSpPr>
        <p:spPr bwMode="auto">
          <a:xfrm>
            <a:off x="182563" y="1268186"/>
            <a:ext cx="3899580" cy="885825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lIns="90000" tIns="46800" rIns="90000" bIns="46800" anchor="ctr"/>
          <a:lstStyle/>
          <a:p>
            <a:pPr>
              <a:defRPr/>
            </a:pPr>
            <a:r>
              <a:rPr lang="ru-RU" sz="1400" b="1" cap="sm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 ПРИКЛАДНЫХ </a:t>
            </a:r>
            <a:r>
              <a:rPr lang="ru-RU" sz="1400" b="1" cap="sm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ИССЛЕДОВАНИЙ</a:t>
            </a:r>
            <a:endParaRPr lang="ru-RU" sz="1400" b="1" cap="sm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1400" b="1" cap="sm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Компьютерных </a:t>
            </a:r>
            <a:r>
              <a:rPr lang="ru-RU" sz="1400" b="1" cap="sm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Сетей</a:t>
            </a:r>
          </a:p>
          <a:p>
            <a:pPr>
              <a:defRPr/>
            </a:pPr>
            <a:r>
              <a:rPr lang="ru-RU" sz="1400" b="1" cap="sm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b="1" cap="sm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Равнобедренный треугольник 32"/>
          <p:cNvSpPr/>
          <p:nvPr/>
        </p:nvSpPr>
        <p:spPr>
          <a:xfrm rot="5400000">
            <a:off x="33338" y="4920258"/>
            <a:ext cx="298450" cy="230188"/>
          </a:xfrm>
          <a:prstGeom prst="triangle">
            <a:avLst/>
          </a:prstGeom>
          <a:solidFill>
            <a:srgbClr val="C3E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Группа 33"/>
          <p:cNvGrpSpPr/>
          <p:nvPr/>
        </p:nvGrpSpPr>
        <p:grpSpPr>
          <a:xfrm>
            <a:off x="232104" y="4074030"/>
            <a:ext cx="1900249" cy="560271"/>
            <a:chOff x="7458146" y="5080643"/>
            <a:chExt cx="2732713" cy="684425"/>
          </a:xfrm>
        </p:grpSpPr>
        <p:pic>
          <p:nvPicPr>
            <p:cNvPr id="35" name="Picture 2" descr="http://www.google.com/url?source=imgres&amp;ct=img&amp;q=http://2009.festivalnauki.ru/sites/default/files/logo/thumb_Logo_MSU.jpg&amp;sa=X&amp;ei=DkyxTZxDhJKzBtSGmPML&amp;ved=0CAQQ8wc&amp;usg=AFQjCNGjzwsviPzrK34DgyF4pbe2IRn3y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8146" y="5080643"/>
              <a:ext cx="648073" cy="642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Box 35"/>
            <p:cNvSpPr txBox="1"/>
            <p:nvPr/>
          </p:nvSpPr>
          <p:spPr>
            <a:xfrm>
              <a:off x="8106219" y="5209914"/>
              <a:ext cx="2084640" cy="5551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МГУ имени М.В. Ломоносова</a:t>
              </a:r>
              <a:endParaRPr lang="ru-RU" sz="1400" dirty="0"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2217" y="2424879"/>
            <a:ext cx="1024890" cy="71247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796" b="25831"/>
          <a:stretch/>
        </p:blipFill>
        <p:spPr>
          <a:xfrm>
            <a:off x="232103" y="2142838"/>
            <a:ext cx="1385977" cy="47164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2103" y="4865491"/>
            <a:ext cx="42472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latin typeface="+mn-lt"/>
              </a:rPr>
              <a:t>ЦЕЛЬ: : </a:t>
            </a:r>
            <a:r>
              <a:rPr lang="ru-RU" sz="1400" dirty="0">
                <a:latin typeface="+mn-lt"/>
              </a:rPr>
              <a:t>Разработка новых методов и алгоритмов для повышения эффективности сетей на основе технологии ПКС</a:t>
            </a:r>
          </a:p>
          <a:p>
            <a:r>
              <a:rPr lang="ru-RU" sz="1800" b="1" dirty="0" smtClean="0">
                <a:latin typeface="+mn-lt"/>
              </a:rPr>
              <a:t> </a:t>
            </a:r>
            <a:endParaRPr lang="ru-RU" sz="1800" b="1" dirty="0">
              <a:latin typeface="+mn-lt"/>
            </a:endParaRPr>
          </a:p>
        </p:txBody>
      </p:sp>
      <p:pic>
        <p:nvPicPr>
          <p:cNvPr id="32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7963" y="115888"/>
            <a:ext cx="1216025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Равнобедренный треугольник 30"/>
          <p:cNvSpPr/>
          <p:nvPr/>
        </p:nvSpPr>
        <p:spPr>
          <a:xfrm rot="5400000">
            <a:off x="4691281" y="4920257"/>
            <a:ext cx="298450" cy="230188"/>
          </a:xfrm>
          <a:prstGeom prst="triangle">
            <a:avLst/>
          </a:prstGeom>
          <a:solidFill>
            <a:srgbClr val="C3E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1" name="Picture 18" descr="i?id=72414271-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021" b="16164"/>
          <a:stretch>
            <a:fillRect/>
          </a:stretch>
        </p:blipFill>
        <p:spPr bwMode="auto">
          <a:xfrm>
            <a:off x="3378904" y="3328223"/>
            <a:ext cx="601663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2" descr="i?id=20764529-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7608" y="3064567"/>
            <a:ext cx="882650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3806" y="2285728"/>
            <a:ext cx="1303168" cy="5331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5390" y="3984733"/>
            <a:ext cx="1570201" cy="55959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955" y="3602066"/>
            <a:ext cx="1798320" cy="39624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955" y="2586196"/>
            <a:ext cx="1219200" cy="1013460"/>
          </a:xfrm>
          <a:prstGeom prst="rect">
            <a:avLst/>
          </a:prstGeom>
        </p:spPr>
      </p:pic>
      <p:sp>
        <p:nvSpPr>
          <p:cNvPr id="29" name="Скругленный прямоугольник 28"/>
          <p:cNvSpPr/>
          <p:nvPr/>
        </p:nvSpPr>
        <p:spPr bwMode="auto">
          <a:xfrm>
            <a:off x="4815379" y="1257013"/>
            <a:ext cx="3899580" cy="885825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lIns="90000" tIns="46800" rIns="90000" bIns="46800" anchor="ctr"/>
          <a:lstStyle/>
          <a:p>
            <a:pPr>
              <a:defRPr/>
            </a:pPr>
            <a:r>
              <a:rPr lang="ru-RU" sz="1400" b="1" cap="sm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МЕЖДУНАРОДНЫЙ ЦЕНТР КВАНТОВЫХ </a:t>
            </a:r>
          </a:p>
          <a:p>
            <a:pPr>
              <a:defRPr/>
            </a:pPr>
            <a:r>
              <a:rPr lang="ru-RU" sz="1400" b="1" cap="small" dirty="0" smtClean="0">
                <a:solidFill>
                  <a:schemeClr val="bg1"/>
                </a:solidFill>
                <a:latin typeface="Arial" pitchFamily="34" charset="0"/>
              </a:rPr>
              <a:t>ТЕХНОЛОГИЙ</a:t>
            </a:r>
            <a:endParaRPr lang="en-US" sz="1400" b="1" cap="sm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Объект 2"/>
          <p:cNvSpPr txBox="1">
            <a:spLocks/>
          </p:cNvSpPr>
          <p:nvPr/>
        </p:nvSpPr>
        <p:spPr>
          <a:xfrm>
            <a:off x="5086760" y="4904618"/>
            <a:ext cx="3828640" cy="17356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1400" b="1" dirty="0" smtClean="0">
                <a:solidFill>
                  <a:schemeClr val="tx1"/>
                </a:solidFill>
                <a:ea typeface="MS PGothic" pitchFamily="34" charset="-128"/>
                <a:cs typeface="Arial" pitchFamily="34" charset="0"/>
              </a:rPr>
              <a:t>ЦЕЛЬ: </a:t>
            </a:r>
            <a:r>
              <a:rPr lang="ru-RU" sz="1400" dirty="0" smtClean="0">
                <a:solidFill>
                  <a:schemeClr val="tx1"/>
                </a:solidFill>
                <a:ea typeface="MS PGothic" pitchFamily="34" charset="-128"/>
                <a:cs typeface="Arial" pitchFamily="34" charset="0"/>
              </a:rPr>
              <a:t>создание абсолютно</a:t>
            </a:r>
            <a:r>
              <a:rPr lang="en-US" sz="1400" dirty="0" smtClean="0">
                <a:solidFill>
                  <a:schemeClr val="tx1"/>
                </a:solidFill>
                <a:ea typeface="MS PGothic" pitchFamily="34" charset="-128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ea typeface="MS PGothic" pitchFamily="34" charset="-128"/>
                <a:cs typeface="Arial" pitchFamily="34" charset="0"/>
              </a:rPr>
              <a:t>защищенных сетей </a:t>
            </a:r>
            <a:r>
              <a:rPr lang="ru-RU" sz="1400" dirty="0">
                <a:solidFill>
                  <a:schemeClr val="tx1"/>
                </a:solidFill>
                <a:ea typeface="MS PGothic" pitchFamily="34" charset="-128"/>
                <a:cs typeface="Arial" pitchFamily="34" charset="0"/>
              </a:rPr>
              <a:t>передачи данных (до 300-500 км</a:t>
            </a:r>
            <a:r>
              <a:rPr lang="ru-RU" sz="1400" dirty="0" smtClean="0">
                <a:solidFill>
                  <a:schemeClr val="tx1"/>
                </a:solidFill>
                <a:ea typeface="MS PGothic" pitchFamily="34" charset="-128"/>
                <a:cs typeface="Arial" pitchFamily="34" charset="0"/>
              </a:rPr>
              <a:t>);  субмикронные </a:t>
            </a:r>
            <a:r>
              <a:rPr lang="ru-RU" sz="1400" dirty="0">
                <a:solidFill>
                  <a:schemeClr val="tx1"/>
                </a:solidFill>
                <a:ea typeface="MS PGothic" pitchFamily="34" charset="-128"/>
                <a:cs typeface="Arial" pitchFamily="34" charset="0"/>
              </a:rPr>
              <a:t>оптические транзисторы и </a:t>
            </a:r>
            <a:r>
              <a:rPr lang="ru-RU" sz="1400" dirty="0" smtClean="0">
                <a:solidFill>
                  <a:schemeClr val="tx1"/>
                </a:solidFill>
                <a:ea typeface="MS PGothic" pitchFamily="34" charset="-128"/>
                <a:cs typeface="Arial" pitchFamily="34" charset="0"/>
              </a:rPr>
              <a:t>электроника;  Новые </a:t>
            </a:r>
            <a:r>
              <a:rPr lang="ru-RU" sz="1400" dirty="0">
                <a:solidFill>
                  <a:schemeClr val="tx1"/>
                </a:solidFill>
                <a:ea typeface="MS PGothic" pitchFamily="34" charset="-128"/>
                <a:cs typeface="Arial" pitchFamily="34" charset="0"/>
              </a:rPr>
              <a:t>системы для сверхчувствительной </a:t>
            </a:r>
            <a:r>
              <a:rPr lang="ru-RU" sz="1400" dirty="0" smtClean="0">
                <a:solidFill>
                  <a:schemeClr val="tx1"/>
                </a:solidFill>
                <a:ea typeface="MS PGothic" pitchFamily="34" charset="-128"/>
                <a:cs typeface="Arial" pitchFamily="34" charset="0"/>
              </a:rPr>
              <a:t>томографии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5600" y="2285728"/>
            <a:ext cx="1973580" cy="147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EE CLUSTER </a:t>
            </a:r>
            <a:r>
              <a:rPr lang="en-US" dirty="0" smtClean="0"/>
              <a:t>INNOVATION PRIORITIES (1)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2965420"/>
              </p:ext>
            </p:extLst>
          </p:nvPr>
        </p:nvGraphicFramePr>
        <p:xfrm>
          <a:off x="323528" y="1124746"/>
          <a:ext cx="6696744" cy="480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96744"/>
              </a:tblGrid>
              <a:tr h="542352">
                <a:tc>
                  <a:txBody>
                    <a:bodyPr/>
                    <a:lstStyle/>
                    <a:p>
                      <a:pPr marL="0" marR="0" lvl="0" indent="-2304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Innovation priority</a:t>
                      </a:r>
                      <a:endParaRPr lang="ru-RU" sz="4400" b="1" dirty="0">
                        <a:solidFill>
                          <a:srgbClr val="59595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F14"/>
                    </a:solidFill>
                  </a:tcPr>
                </a:tc>
              </a:tr>
              <a:tr h="65951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1.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Generation of electricity and thermal energy from fossil fuels, including:</a:t>
                      </a:r>
                      <a:endParaRPr lang="ru-RU" sz="1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Improving the efficiency of gas and coal generation of electric and thermal energy through the development of new technologies and equipment</a:t>
                      </a: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58374">
                <a:tc>
                  <a:txBody>
                    <a:bodyPr/>
                    <a:lstStyle/>
                    <a:p>
                      <a:pPr indent="-228600" algn="l" defTabSz="914400" rtl="0" eaLnBrk="1" latinLnBrk="0" hangingPunct="1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2.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Generation of electricity and thermal energy from renewable resources, including:</a:t>
                      </a: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Solar, hydro, wind,</a:t>
                      </a:r>
                      <a:r>
                        <a:rPr lang="en-US" sz="1400" kern="1200" baseline="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geothermal energy technologies</a:t>
                      </a: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Hydrogen technologies and fuel cells</a:t>
                      </a: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Technologies to use and recycle biomass, solid and liquid domestic and industrial waste</a:t>
                      </a: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indent="-228600" algn="l" defTabSz="914400" rtl="0" eaLnBrk="1" latinLnBrk="0" hangingPunct="1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3. Accumulation of power and heat energy, including:</a:t>
                      </a: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Electrical energy storage</a:t>
                      </a:r>
                      <a:endParaRPr lang="ru-RU" sz="1400" kern="1200" noProof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Heat storage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0292">
                <a:tc>
                  <a:txBody>
                    <a:bodyPr/>
                    <a:lstStyle/>
                    <a:p>
                      <a:pPr indent="-228600" algn="l" defTabSz="914400" rtl="0" eaLnBrk="1" latinLnBrk="0" hangingPunct="1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ru-RU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Intellectual energy systems (smart grids), transportation and transformation of electric and thermal energy, including</a:t>
                      </a:r>
                      <a:r>
                        <a:rPr lang="ru-RU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en-US" sz="1400" kern="1200" noProof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Smart grids</a:t>
                      </a: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Materials and technologies for electric energy transportation and transformation, including with the use of superconductivity</a:t>
                      </a: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Materials and technologies for heat energy transportation </a:t>
                      </a: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Picture 4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665" y="1610158"/>
            <a:ext cx="1675799" cy="810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665" y="2492896"/>
            <a:ext cx="1675799" cy="112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665" y="3717033"/>
            <a:ext cx="167579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665" y="4725144"/>
            <a:ext cx="1675799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828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8057" y="282286"/>
            <a:ext cx="7354887" cy="576263"/>
          </a:xfrm>
        </p:spPr>
        <p:txBody>
          <a:bodyPr/>
          <a:lstStyle/>
          <a:p>
            <a:r>
              <a:rPr lang="en-US" dirty="0" smtClean="0"/>
              <a:t>EE CLUSTER </a:t>
            </a:r>
            <a:r>
              <a:rPr lang="en-US" dirty="0" smtClean="0"/>
              <a:t>INNOVATION PRIORITIES (2)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13122918"/>
              </p:ext>
            </p:extLst>
          </p:nvPr>
        </p:nvGraphicFramePr>
        <p:xfrm>
          <a:off x="323528" y="1124746"/>
          <a:ext cx="6768752" cy="4608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8752"/>
              </a:tblGrid>
              <a:tr h="437304">
                <a:tc>
                  <a:txBody>
                    <a:bodyPr/>
                    <a:lstStyle/>
                    <a:p>
                      <a:pPr marL="0" marR="0" lvl="0" indent="-2304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Innovation priority</a:t>
                      </a:r>
                      <a:endParaRPr lang="ru-RU" sz="4400" b="1" dirty="0">
                        <a:solidFill>
                          <a:srgbClr val="59595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F14"/>
                    </a:solidFill>
                  </a:tcPr>
                </a:tc>
              </a:tr>
              <a:tr h="1042802">
                <a:tc>
                  <a:txBody>
                    <a:bodyPr/>
                    <a:lstStyle/>
                    <a:p>
                      <a:pPr indent="-228600" algn="l" defTabSz="914400" rtl="0" eaLnBrk="1" latinLnBrk="0" hangingPunct="1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5.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Energy efficiency of buildings and structures of the residential sector, including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Efficient lighting technologies</a:t>
                      </a: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Intellectual systems for managing energy consumption</a:t>
                      </a: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Construction and insulation materials 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78273">
                <a:tc>
                  <a:txBody>
                    <a:bodyPr/>
                    <a:lstStyle/>
                    <a:p>
                      <a:pPr indent="-228600" algn="l" defTabSz="914400" rtl="0" eaLnBrk="1" latinLnBrk="0" hangingPunct="1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Improving energy efficiency of industrial processes and technologies in the chemical sector including development</a:t>
                      </a:r>
                      <a:r>
                        <a:rPr lang="en-US" sz="1400" kern="1200" baseline="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of new catalysts, including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Oil</a:t>
                      </a:r>
                      <a:r>
                        <a:rPr lang="en-US" sz="1400" kern="1200" baseline="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and </a:t>
                      </a: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gas processing and oil and gas chemistry</a:t>
                      </a: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Coal chemistry</a:t>
                      </a: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Other chemical</a:t>
                      </a:r>
                      <a:r>
                        <a:rPr lang="en-US" sz="1400" kern="1200" baseline="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production processes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2802">
                <a:tc>
                  <a:txBody>
                    <a:bodyPr/>
                    <a:lstStyle/>
                    <a:p>
                      <a:pPr indent="-228600" algn="l" defTabSz="914400" rtl="0" eaLnBrk="1" latinLnBrk="0" hangingPunct="1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7. </a:t>
                      </a: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Improving efficiency of industrial processes and technologies in oil, gas, coal and other mining industries, transportation of hydrocarbons, including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Oil and gas exploration and production</a:t>
                      </a: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Oil and gas transportation</a:t>
                      </a: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07330">
                <a:tc>
                  <a:txBody>
                    <a:bodyPr/>
                    <a:lstStyle/>
                    <a:p>
                      <a:pPr indent="-228600" algn="l" defTabSz="914400" rtl="0" eaLnBrk="1" latinLnBrk="0" hangingPunct="1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8. </a:t>
                      </a: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Multifunctional energy-efficient technologies, equipment, materials, including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New</a:t>
                      </a:r>
                      <a:r>
                        <a:rPr lang="en-US" sz="1400" kern="1200" baseline="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materials and coatings</a:t>
                      </a:r>
                    </a:p>
                    <a:p>
                      <a:pPr marL="405450" marR="0" lvl="1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kern="1200" baseline="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Electric drives and Internal combustion engines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" name="Picture 4" descr="Картинка 5 из 750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933056"/>
            <a:ext cx="165618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5" y="1556793"/>
            <a:ext cx="1656185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Картинка 10 из 18930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5" y="2708920"/>
            <a:ext cx="1656185" cy="109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im0-tub-ru.yandex.net/i?id=207075678-65-7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941168"/>
            <a:ext cx="1656184" cy="86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460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0255" y="189062"/>
            <a:ext cx="6477712" cy="796399"/>
          </a:xfrm>
        </p:spPr>
        <p:txBody>
          <a:bodyPr/>
          <a:lstStyle/>
          <a:p>
            <a:r>
              <a:rPr lang="en-US" sz="2800" dirty="0" smtClean="0"/>
              <a:t>Participants and key partners structure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50864516"/>
              </p:ext>
            </p:extLst>
          </p:nvPr>
        </p:nvGraphicFramePr>
        <p:xfrm>
          <a:off x="430138" y="1397000"/>
          <a:ext cx="3800030" cy="470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0909"/>
                <a:gridCol w="76912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Start-ups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Fuel generation and transmission of electricity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16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Renewable energy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30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Energy accumulation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12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Oil and gas production and transportation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21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Chemistry and oil chemistry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Materials and coatings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24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Housing and communal sector efficiency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12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Metallurgy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12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Others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13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4" descr="http://t1.gstatic.com/images?q=tbn:ANd9GcQLcPJiRTFZ8x1Snm-WYnz10Xgl8xQpqUISoT_urZprqrxxcjE-D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1341" y="2220951"/>
            <a:ext cx="438303" cy="47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sk.ru/wax.axd?c=1x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-274638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sk.ru/wax.axd?c=1x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975" y="-122238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sk.ru/wax.axd?c=1x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75" y="30162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58984" y="3715986"/>
            <a:ext cx="747812" cy="59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0" name="Picture 22" descr="http://www.sk.ru/ru-RU/GetInvolved/%7E/media/Images/Misc/partner%20logos/600pxGeneralElectricLogo001svg.ash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5310" y="2113993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http://www.sk.ru/ru-RU/GetInvolved/%7E/media/Images/Misc/partner%20logos/siemens.ash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6579" y="2941877"/>
            <a:ext cx="863059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://www.sk.ru/ru-RU/GetInvolved/%7E/media/Images/Misc/partner%20logos/cisco_logo.ashx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399" y="2168933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http://www.sk.ru/ru-RU/GetInvolved/%7E/media/Images/Misc/partner%20logos/Jjsfc_sistema.ash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8852" y="2948979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http://www.sk.ru/ru-RU/GetInvolved/%7E/media/Images/Misc/partner%20logos/ems-logo-smll.ashx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2941" y="3727735"/>
            <a:ext cx="619125" cy="61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http://www.sk.ru/ru-RU/GetInvolved/%7E/media/Images/Misc/partner%20logos/honeywell.ashx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7420" y="5153118"/>
            <a:ext cx="717324" cy="71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http://www.sk.ru/ru-RU/GetInvolved/%7E/media/Images/Misc/partner%20logos/kamaz.ashx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0731" y="2977595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 descr="http://www.sk.ru/ru-RU/GetInvolved/%7E/media/Images/Misc/partner%20logos/ock.ashx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6262" y="4475984"/>
            <a:ext cx="674913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8" name="Picture 40" descr="http://www.sk.ru/ru-RU/GetInvolved/%7E/media/Images/Misc/partner%20logos/ru-com.ashx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0616" y="5153118"/>
            <a:ext cx="918730" cy="66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90" name="Picture 42" descr="http://www.sk.ru/ru-RU/GetInvolved/%7E/media/Images/Misc/partner%20logos/ericsson2.ashx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1696" y="3009973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92" name="Picture 44" descr="http://www.sk.ru/ru-RU/GetInvolved/%7E/media/Images/Misc/partner%20logos/eads.ashx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1341" y="3775984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94" name="Picture 46" descr="http://www.sk.ru/ru-RU/GetInvolved/%7E/media/Images/Misc/partner%20logos/lukoil_logo.ashx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7420" y="3760853"/>
            <a:ext cx="486409" cy="48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96" name="Picture 48" descr="http://www.sk.ru/ru-RU/GetInvolved/%7E/media/Images/Misc/partner%20logos/alstom.ashx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1536" y="4468062"/>
            <a:ext cx="790529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00" name="Picture 52" descr="http://www.kb-iskra.ru/images/interrao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4744" y="2292587"/>
            <a:ext cx="1400175" cy="2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02" name="Picture 54" descr="http://www.postpredstvo.ru/wp-content/uploads/2010/10/45694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2754" y="4475984"/>
            <a:ext cx="1136591" cy="57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447538" y="1397051"/>
            <a:ext cx="3769793" cy="617299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chemeClr val="tx1"/>
                </a:solidFill>
              </a:rPr>
              <a:t>Key partners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104" name="Picture 56" descr="http://kaf103.mai.ru/partners/Composite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7061" y="4538018"/>
            <a:ext cx="992528" cy="52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8257309" y="0"/>
            <a:ext cx="332509" cy="18010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Прямоугольник 29"/>
          <p:cNvSpPr/>
          <p:nvPr/>
        </p:nvSpPr>
        <p:spPr>
          <a:xfrm>
            <a:off x="8257309" y="0"/>
            <a:ext cx="346366" cy="83127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9725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403649" y="404664"/>
            <a:ext cx="7632848" cy="101297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</a:rPr>
              <a:t>Space Technologies and Telecommunication Cluster by Now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 bwMode="auto">
          <a:xfrm>
            <a:off x="457200" y="1292225"/>
            <a:ext cx="4006788" cy="5064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chemeClr val="accent1"/>
                </a:solidFill>
                <a:latin typeface="Calibri"/>
                <a:cs typeface="+mn-cs"/>
              </a:rPr>
              <a:t>Figures &amp; Facts</a:t>
            </a:r>
            <a:endParaRPr lang="ru-RU" sz="2400" b="1" dirty="0" smtClean="0">
              <a:solidFill>
                <a:schemeClr val="accent1"/>
              </a:solidFill>
              <a:latin typeface="Calibri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Calibri"/>
                <a:cs typeface="+mn-cs"/>
              </a:rPr>
              <a:t>Operates since Fall 2011 (most recent Cluster)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Calibri"/>
                <a:cs typeface="+mn-cs"/>
              </a:rPr>
              <a:t>61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+mn-cs"/>
              </a:rPr>
              <a:t>Resident Companies, 7 Grants, 6 mini Grants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Calibri"/>
                <a:cs typeface="+mn-cs"/>
              </a:rPr>
              <a:t>100+ Experts in Cluster’s Panel</a:t>
            </a:r>
            <a:endParaRPr lang="ru-RU" sz="2400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Calibri"/>
                <a:cs typeface="+mn-cs"/>
              </a:rPr>
              <a:t>On March 2012 the </a:t>
            </a:r>
            <a:r>
              <a:rPr lang="en-US" sz="2400" dirty="0" err="1" smtClean="0">
                <a:solidFill>
                  <a:prstClr val="black"/>
                </a:solidFill>
                <a:latin typeface="Calibri"/>
                <a:cs typeface="+mn-cs"/>
              </a:rPr>
              <a:t>Strategical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+mn-cs"/>
              </a:rPr>
              <a:t> Directions of the Cluster are approved by </a:t>
            </a:r>
            <a:r>
              <a:rPr lang="en-US" sz="2400" dirty="0" err="1" smtClean="0">
                <a:solidFill>
                  <a:prstClr val="black"/>
                </a:solidFill>
                <a:latin typeface="Calibri"/>
                <a:cs typeface="+mn-cs"/>
              </a:rPr>
              <a:t>Skolkovo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+mn-cs"/>
              </a:rPr>
              <a:t> Consulting Council</a:t>
            </a: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b="1" dirty="0">
                <a:solidFill>
                  <a:srgbClr val="8064A2">
                    <a:lumMod val="75000"/>
                  </a:srgbClr>
                </a:solidFill>
                <a:latin typeface="Arial Narrow" pitchFamily="34" charset="0"/>
                <a:cs typeface="+mn-cs"/>
              </a:rPr>
              <a:t>http://tinyurl.com/bo66nm9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73799ED6-1665-4AFB-BBC8-BE4B29F40819}" type="slidenum">
              <a:rPr lang="ru-RU" sz="2000" smtClean="0">
                <a:solidFill>
                  <a:srgbClr val="0070C0"/>
                </a:solidFill>
              </a:rPr>
              <a:pPr/>
              <a:t>17</a:t>
            </a:fld>
            <a:endParaRPr lang="ru-RU" sz="2000">
              <a:solidFill>
                <a:srgbClr val="0070C0"/>
              </a:solidFill>
            </a:endParaRPr>
          </a:p>
        </p:txBody>
      </p:sp>
      <p:pic>
        <p:nvPicPr>
          <p:cNvPr id="5" name="Picture 5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524" y="44624"/>
            <a:ext cx="1013444" cy="728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sp>
        <p:nvSpPr>
          <p:cNvPr id="11" name="Объект 2"/>
          <p:cNvSpPr txBox="1">
            <a:spLocks/>
          </p:cNvSpPr>
          <p:nvPr/>
        </p:nvSpPr>
        <p:spPr bwMode="auto">
          <a:xfrm>
            <a:off x="4788024" y="1292226"/>
            <a:ext cx="3898776" cy="48339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1"/>
                </a:solidFill>
                <a:latin typeface="Calibri"/>
              </a:rPr>
              <a:t>Project Types</a:t>
            </a:r>
          </a:p>
          <a:p>
            <a:pPr marL="457200" indent="-457200">
              <a:buFontTx/>
              <a:buAutoNum type="arabicPeriod"/>
            </a:pPr>
            <a:r>
              <a:rPr lang="en-US" sz="2400" dirty="0" smtClean="0"/>
              <a:t>Focused projects for horizontal/consumer markets, e.g. GNSS-enabled devices and LBS (primarily downstream)</a:t>
            </a:r>
            <a:r>
              <a:rPr lang="ru-RU" sz="2400" dirty="0" smtClean="0"/>
              <a:t>;</a:t>
            </a:r>
          </a:p>
          <a:p>
            <a:pPr marL="457200" indent="-457200">
              <a:buFontTx/>
              <a:buAutoNum type="arabicPeriod"/>
            </a:pPr>
            <a:r>
              <a:rPr lang="en-US" sz="2400" dirty="0" smtClean="0"/>
              <a:t>Multiplying projects improving the space industry value chains , e.g. EEE</a:t>
            </a:r>
            <a:r>
              <a:rPr lang="ru-RU" sz="2400" dirty="0" smtClean="0"/>
              <a:t> </a:t>
            </a:r>
            <a:r>
              <a:rPr lang="en-US" sz="2400" dirty="0" smtClean="0"/>
              <a:t>components (primarily upstream)</a:t>
            </a: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xmlns="" val="232785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2FC9F4-6AB3-4F02-A19C-7300CEF35F7F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/>
          <a:srcRect r="12209"/>
          <a:stretch>
            <a:fillRect/>
          </a:stretch>
        </p:blipFill>
        <p:spPr bwMode="auto">
          <a:xfrm>
            <a:off x="0" y="0"/>
            <a:ext cx="9144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N</a:t>
            </a:r>
            <a:r>
              <a:rPr lang="en-US" b="0" dirty="0" smtClean="0"/>
              <a:t>UCLEAR TECHNOLOGY CLUSTER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2FC9F4-6AB3-4F02-A19C-7300CEF35F7F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4086" y="1106099"/>
            <a:ext cx="8463664" cy="541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 smtClean="0">
                <a:solidFill>
                  <a:schemeClr val="accent6"/>
                </a:solidFill>
              </a:rPr>
              <a:t>Part</a:t>
            </a:r>
            <a:r>
              <a:rPr lang="ru-RU" b="1" dirty="0" smtClean="0">
                <a:solidFill>
                  <a:schemeClr val="accent6"/>
                </a:solidFill>
              </a:rPr>
              <a:t> 1: </a:t>
            </a:r>
            <a:r>
              <a:rPr lang="en-US" b="1" dirty="0" smtClean="0">
                <a:solidFill>
                  <a:schemeClr val="accent6"/>
                </a:solidFill>
              </a:rPr>
              <a:t>The results of Nuclear Technology </a:t>
            </a:r>
            <a:r>
              <a:rPr lang="en-US" b="1" dirty="0" smtClean="0">
                <a:solidFill>
                  <a:schemeClr val="accent6"/>
                </a:solidFill>
              </a:rPr>
              <a:t>Cluster</a:t>
            </a:r>
            <a:endParaRPr lang="ru-RU" b="1" dirty="0" smtClean="0">
              <a:solidFill>
                <a:schemeClr val="accent6"/>
              </a:solidFill>
            </a:endParaRP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6"/>
                </a:solidFill>
              </a:rPr>
              <a:t>The Foresight of the Cluster is approved</a:t>
            </a:r>
            <a:endParaRPr lang="ru-RU" dirty="0" smtClean="0">
              <a:solidFill>
                <a:schemeClr val="accent6"/>
              </a:solidFill>
            </a:endParaRP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6"/>
                </a:solidFill>
              </a:rPr>
              <a:t>The Expert Panel is formed</a:t>
            </a:r>
            <a:endParaRPr lang="ru-RU" dirty="0" smtClean="0">
              <a:solidFill>
                <a:schemeClr val="accent6"/>
              </a:solidFill>
            </a:endParaRP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6"/>
                </a:solidFill>
              </a:rPr>
              <a:t>Over </a:t>
            </a:r>
            <a:r>
              <a:rPr lang="en-US" dirty="0" smtClean="0">
                <a:solidFill>
                  <a:schemeClr val="accent6"/>
                </a:solidFill>
              </a:rPr>
              <a:t>130 </a:t>
            </a:r>
            <a:r>
              <a:rPr lang="en-US" dirty="0" smtClean="0">
                <a:solidFill>
                  <a:schemeClr val="accent6"/>
                </a:solidFill>
              </a:rPr>
              <a:t>applications received, over </a:t>
            </a:r>
            <a:r>
              <a:rPr lang="en-US" dirty="0" smtClean="0">
                <a:solidFill>
                  <a:schemeClr val="accent6"/>
                </a:solidFill>
              </a:rPr>
              <a:t>60 </a:t>
            </a:r>
            <a:r>
              <a:rPr lang="en-US" dirty="0" smtClean="0">
                <a:solidFill>
                  <a:schemeClr val="accent6"/>
                </a:solidFill>
              </a:rPr>
              <a:t>companies got the resident status , </a:t>
            </a:r>
            <a:r>
              <a:rPr lang="en-US" dirty="0" smtClean="0">
                <a:solidFill>
                  <a:schemeClr val="accent6"/>
                </a:solidFill>
              </a:rPr>
              <a:t>17 </a:t>
            </a:r>
            <a:r>
              <a:rPr lang="en-US" dirty="0" smtClean="0">
                <a:solidFill>
                  <a:schemeClr val="accent6"/>
                </a:solidFill>
              </a:rPr>
              <a:t>grants  approved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6"/>
                </a:solidFill>
              </a:rPr>
              <a:t>Realized the </a:t>
            </a:r>
            <a:r>
              <a:rPr lang="en-US" dirty="0">
                <a:solidFill>
                  <a:schemeClr val="accent6"/>
                </a:solidFill>
              </a:rPr>
              <a:t>first stage of  R &amp; D centers  formation with industrial and academic </a:t>
            </a:r>
            <a:r>
              <a:rPr lang="en-US" dirty="0" smtClean="0">
                <a:solidFill>
                  <a:schemeClr val="accent6"/>
                </a:solidFill>
              </a:rPr>
              <a:t>partners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chemeClr val="accent6"/>
                </a:solidFill>
              </a:rPr>
              <a:t>Established </a:t>
            </a:r>
            <a:r>
              <a:rPr lang="en-US" dirty="0" smtClean="0">
                <a:solidFill>
                  <a:schemeClr val="accent6"/>
                </a:solidFill>
              </a:rPr>
              <a:t>the mechanisms </a:t>
            </a:r>
            <a:r>
              <a:rPr lang="en-US" dirty="0">
                <a:solidFill>
                  <a:schemeClr val="accent6"/>
                </a:solidFill>
              </a:rPr>
              <a:t>of interaction with the regional  </a:t>
            </a:r>
            <a:r>
              <a:rPr lang="en-US" dirty="0" smtClean="0">
                <a:solidFill>
                  <a:schemeClr val="accent6"/>
                </a:solidFill>
              </a:rPr>
              <a:t>nuclear </a:t>
            </a:r>
            <a:r>
              <a:rPr lang="en-US" dirty="0">
                <a:solidFill>
                  <a:schemeClr val="accent6"/>
                </a:solidFill>
              </a:rPr>
              <a:t>centers</a:t>
            </a:r>
            <a:endParaRPr lang="ru-RU" dirty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</a:pPr>
            <a:endParaRPr lang="en-US" b="1" dirty="0" smtClean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</a:pPr>
            <a:r>
              <a:rPr lang="en-US" b="1" dirty="0" smtClean="0">
                <a:solidFill>
                  <a:schemeClr val="accent6"/>
                </a:solidFill>
              </a:rPr>
              <a:t>Part</a:t>
            </a:r>
            <a:r>
              <a:rPr lang="ru-RU" b="1" dirty="0" smtClean="0">
                <a:solidFill>
                  <a:schemeClr val="accent6"/>
                </a:solidFill>
              </a:rPr>
              <a:t> 2: </a:t>
            </a:r>
            <a:r>
              <a:rPr lang="en-US" b="1" dirty="0" smtClean="0">
                <a:solidFill>
                  <a:schemeClr val="accent6"/>
                </a:solidFill>
              </a:rPr>
              <a:t>Direction</a:t>
            </a:r>
            <a:r>
              <a:rPr lang="ru-RU" b="1" dirty="0" smtClean="0">
                <a:solidFill>
                  <a:schemeClr val="accent6"/>
                </a:solidFill>
              </a:rPr>
              <a:t> «</a:t>
            </a:r>
            <a:r>
              <a:rPr lang="en-US" b="1" dirty="0" smtClean="0">
                <a:solidFill>
                  <a:schemeClr val="accent6"/>
                </a:solidFill>
              </a:rPr>
              <a:t>Radiation Technologies</a:t>
            </a:r>
            <a:r>
              <a:rPr lang="ru-RU" b="1" dirty="0" smtClean="0">
                <a:solidFill>
                  <a:schemeClr val="accent6"/>
                </a:solidFill>
              </a:rPr>
              <a:t>» 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6"/>
                </a:solidFill>
              </a:rPr>
              <a:t>Radiation Technologies (RT) </a:t>
            </a:r>
            <a:r>
              <a:rPr lang="ru-RU" dirty="0" smtClean="0">
                <a:solidFill>
                  <a:schemeClr val="accent6"/>
                </a:solidFill>
              </a:rPr>
              <a:t>– </a:t>
            </a:r>
            <a:r>
              <a:rPr lang="en-US" dirty="0" smtClean="0">
                <a:solidFill>
                  <a:schemeClr val="accent6"/>
                </a:solidFill>
              </a:rPr>
              <a:t>the key focus of  the Cluster’s activity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6"/>
                </a:solidFill>
              </a:rPr>
              <a:t>Forecast up to </a:t>
            </a:r>
            <a:r>
              <a:rPr lang="en-US" dirty="0">
                <a:solidFill>
                  <a:schemeClr val="accent6"/>
                </a:solidFill>
              </a:rPr>
              <a:t>2030 – </a:t>
            </a:r>
            <a:r>
              <a:rPr lang="en-US" dirty="0" smtClean="0">
                <a:solidFill>
                  <a:schemeClr val="accent6"/>
                </a:solidFill>
              </a:rPr>
              <a:t> intensive </a:t>
            </a:r>
            <a:r>
              <a:rPr lang="en-US" dirty="0">
                <a:solidFill>
                  <a:schemeClr val="accent6"/>
                </a:solidFill>
              </a:rPr>
              <a:t>growth of  “traditional” markets and development of new markets of radiation technologies applications </a:t>
            </a:r>
            <a:endParaRPr lang="ru-RU" dirty="0">
              <a:solidFill>
                <a:schemeClr val="accent6"/>
              </a:solidFill>
            </a:endParaRP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6"/>
                </a:solidFill>
              </a:rPr>
              <a:t>Geographical shift of radiation technologies </a:t>
            </a:r>
            <a:r>
              <a:rPr lang="en-US" dirty="0">
                <a:solidFill>
                  <a:schemeClr val="accent6"/>
                </a:solidFill>
              </a:rPr>
              <a:t>markets </a:t>
            </a:r>
            <a:r>
              <a:rPr lang="en-US" dirty="0" smtClean="0">
                <a:solidFill>
                  <a:schemeClr val="accent6"/>
                </a:solidFill>
              </a:rPr>
              <a:t>to the Southeast Asia region  </a:t>
            </a:r>
            <a:endParaRPr lang="en-US" dirty="0">
              <a:solidFill>
                <a:schemeClr val="accent6"/>
              </a:solidFill>
            </a:endParaRP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6"/>
                </a:solidFill>
              </a:rPr>
              <a:t>Formation 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 smtClean="0">
                <a:solidFill>
                  <a:schemeClr val="accent6"/>
                </a:solidFill>
              </a:rPr>
              <a:t>of </a:t>
            </a:r>
            <a:r>
              <a:rPr lang="en-US" dirty="0">
                <a:solidFill>
                  <a:schemeClr val="accent6"/>
                </a:solidFill>
              </a:rPr>
              <a:t>new opportunities </a:t>
            </a:r>
            <a:r>
              <a:rPr lang="en-US" dirty="0" smtClean="0">
                <a:solidFill>
                  <a:schemeClr val="accent6"/>
                </a:solidFill>
              </a:rPr>
              <a:t> for </a:t>
            </a:r>
            <a:r>
              <a:rPr lang="en-US" dirty="0">
                <a:solidFill>
                  <a:schemeClr val="accent6"/>
                </a:solidFill>
              </a:rPr>
              <a:t>"niche" startups </a:t>
            </a:r>
            <a:endParaRPr lang="en-US" dirty="0" smtClean="0">
              <a:solidFill>
                <a:schemeClr val="accent6"/>
              </a:solidFill>
            </a:endParaRP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6"/>
                </a:solidFill>
              </a:rPr>
              <a:t>Development program </a:t>
            </a:r>
            <a:r>
              <a:rPr lang="en-US" dirty="0">
                <a:solidFill>
                  <a:schemeClr val="accent6"/>
                </a:solidFill>
              </a:rPr>
              <a:t>of </a:t>
            </a:r>
            <a:r>
              <a:rPr lang="en-US" dirty="0" smtClean="0">
                <a:solidFill>
                  <a:schemeClr val="accent6"/>
                </a:solidFill>
              </a:rPr>
              <a:t>radiation </a:t>
            </a:r>
            <a:r>
              <a:rPr lang="en-US" dirty="0">
                <a:solidFill>
                  <a:schemeClr val="accent6"/>
                </a:solidFill>
              </a:rPr>
              <a:t>technologies in </a:t>
            </a:r>
            <a:r>
              <a:rPr lang="en-US" dirty="0" smtClean="0">
                <a:solidFill>
                  <a:schemeClr val="accent6"/>
                </a:solidFill>
              </a:rPr>
              <a:t>Russia</a:t>
            </a:r>
            <a:endParaRPr lang="ru-RU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652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105070376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47458" name="think-cell Slide" r:id="rId7" imgW="360" imgH="360" progId="">
              <p:embed/>
            </p:oleObj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/>
              <a:t>Skolkovo </a:t>
            </a:r>
            <a:r>
              <a:rPr lang="en-US" dirty="0" smtClean="0"/>
              <a:t>City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63054CDB-EA33-4FB1-ADAB-15FECA80D900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4642235" y="3059212"/>
            <a:ext cx="4266238" cy="3254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700" b="1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Key Facts:</a:t>
            </a:r>
            <a:endParaRPr lang="en-US" sz="1700" dirty="0">
              <a:solidFill>
                <a:schemeClr val="accent6">
                  <a:lumMod val="85000"/>
                  <a:lumOff val="15000"/>
                </a:schemeClr>
              </a:solidFill>
              <a:latin typeface="Helvetica"/>
              <a:cs typeface="Arial" pitchFamily="34" charset="0"/>
              <a:sym typeface="Helvetica"/>
            </a:endParaRPr>
          </a:p>
          <a:p>
            <a:pPr marL="285750" indent="-285750">
              <a:spcBef>
                <a:spcPts val="900"/>
              </a:spcBef>
              <a:buFont typeface="Arial" pitchFamily="34" charset="0"/>
              <a:buChar char="•"/>
              <a:defRPr/>
            </a:pPr>
            <a:r>
              <a:rPr lang="en-US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400 hectares </a:t>
            </a:r>
          </a:p>
          <a:p>
            <a:pPr marL="285750" indent="-285750">
              <a:spcBef>
                <a:spcPts val="900"/>
              </a:spcBef>
              <a:buFont typeface="Arial" pitchFamily="34" charset="0"/>
              <a:buChar char="•"/>
              <a:defRPr/>
            </a:pPr>
            <a:r>
              <a:rPr lang="en-US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1</a:t>
            </a:r>
            <a:r>
              <a:rPr lang="ru-RU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 </a:t>
            </a:r>
            <a:r>
              <a:rPr lang="en-US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000 residents</a:t>
            </a:r>
            <a:r>
              <a:rPr lang="ru-RU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 (</a:t>
            </a:r>
            <a:r>
              <a:rPr lang="en-US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start-ups</a:t>
            </a:r>
            <a:r>
              <a:rPr lang="ru-RU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)</a:t>
            </a:r>
            <a:endParaRPr lang="en-US" sz="1700" dirty="0" smtClean="0">
              <a:solidFill>
                <a:schemeClr val="accent6">
                  <a:lumMod val="85000"/>
                  <a:lumOff val="15000"/>
                </a:schemeClr>
              </a:solidFill>
              <a:latin typeface="Helvetica"/>
              <a:cs typeface="Arial" pitchFamily="34" charset="0"/>
              <a:sym typeface="Helvetica"/>
            </a:endParaRPr>
          </a:p>
          <a:p>
            <a:pPr marL="285750" indent="-285750">
              <a:spcBef>
                <a:spcPts val="900"/>
              </a:spcBef>
              <a:buFont typeface="Arial" pitchFamily="34" charset="0"/>
              <a:buChar char="•"/>
              <a:defRPr/>
            </a:pPr>
            <a:r>
              <a:rPr lang="en-US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6 000 high-paying professional and research jobs</a:t>
            </a:r>
          </a:p>
          <a:p>
            <a:pPr marL="285750" indent="-285750">
              <a:spcBef>
                <a:spcPts val="900"/>
              </a:spcBef>
              <a:buFont typeface="Arial" pitchFamily="34" charset="0"/>
              <a:buChar char="•"/>
              <a:defRPr/>
            </a:pPr>
            <a:r>
              <a:rPr lang="ru-RU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31</a:t>
            </a:r>
            <a:r>
              <a:rPr lang="en-US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 </a:t>
            </a:r>
            <a:r>
              <a:rPr lang="en-US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000 total employed</a:t>
            </a:r>
          </a:p>
          <a:p>
            <a:pPr marL="285750" indent="-285750">
              <a:spcBef>
                <a:spcPts val="900"/>
              </a:spcBef>
              <a:buFont typeface="Arial" pitchFamily="34" charset="0"/>
              <a:buChar char="•"/>
              <a:defRPr/>
            </a:pPr>
            <a:r>
              <a:rPr lang="en-US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2014 completion date (Phase 1)</a:t>
            </a:r>
          </a:p>
          <a:p>
            <a:pPr marL="285750" indent="-285750">
              <a:spcBef>
                <a:spcPts val="900"/>
              </a:spcBef>
              <a:buFont typeface="Arial" pitchFamily="34" charset="0"/>
              <a:buChar char="•"/>
              <a:defRPr/>
            </a:pPr>
            <a:r>
              <a:rPr lang="en-US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Open </a:t>
            </a:r>
            <a:r>
              <a:rPr lang="en-US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communications</a:t>
            </a:r>
          </a:p>
          <a:p>
            <a:pPr marL="285750" indent="-285750">
              <a:spcBef>
                <a:spcPts val="900"/>
              </a:spcBef>
              <a:buFont typeface="Arial" pitchFamily="34" charset="0"/>
              <a:buChar char="•"/>
              <a:defRPr/>
            </a:pPr>
            <a:r>
              <a:rPr lang="en-US" sz="1700" dirty="0" smtClean="0">
                <a:solidFill>
                  <a:schemeClr val="accent6">
                    <a:lumMod val="85000"/>
                    <a:lumOff val="15000"/>
                  </a:schemeClr>
                </a:solidFill>
                <a:latin typeface="Helvetica"/>
                <a:cs typeface="Arial" pitchFamily="34" charset="0"/>
                <a:sym typeface="Helvetica"/>
              </a:rPr>
              <a:t>Focus on supporting innovators</a:t>
            </a:r>
            <a:endParaRPr lang="en-US" sz="1700" dirty="0" smtClean="0">
              <a:solidFill>
                <a:schemeClr val="accent6">
                  <a:lumMod val="85000"/>
                  <a:lumOff val="15000"/>
                </a:schemeClr>
              </a:solidFill>
              <a:latin typeface="Helvetica"/>
              <a:cs typeface="Arial" pitchFamily="34" charset="0"/>
              <a:sym typeface="Helvetic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108" y="1998232"/>
            <a:ext cx="4110781" cy="45786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990275"/>
            <a:ext cx="90211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6"/>
                </a:solidFill>
                <a:latin typeface="+mn-lt"/>
              </a:rPr>
              <a:t>September </a:t>
            </a:r>
            <a:r>
              <a:rPr lang="en-US" b="1" dirty="0">
                <a:solidFill>
                  <a:schemeClr val="accent6"/>
                </a:solidFill>
                <a:latin typeface="+mn-lt"/>
              </a:rPr>
              <a:t>28</a:t>
            </a:r>
            <a:r>
              <a:rPr lang="en-US" b="1" baseline="30000" dirty="0">
                <a:solidFill>
                  <a:schemeClr val="accent6"/>
                </a:solidFill>
                <a:latin typeface="+mn-lt"/>
              </a:rPr>
              <a:t>th</a:t>
            </a:r>
            <a:r>
              <a:rPr lang="en-US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US" b="1" dirty="0" smtClean="0">
                <a:solidFill>
                  <a:schemeClr val="accent6"/>
                </a:solidFill>
                <a:latin typeface="+mn-lt"/>
              </a:rPr>
              <a:t>2010</a:t>
            </a:r>
            <a:r>
              <a:rPr lang="en-US" b="1" dirty="0">
                <a:solidFill>
                  <a:schemeClr val="accent6"/>
                </a:solidFill>
                <a:latin typeface="+mn-lt"/>
              </a:rPr>
              <a:t> </a:t>
            </a:r>
            <a:endParaRPr lang="en-US" b="1" dirty="0" smtClean="0">
              <a:solidFill>
                <a:schemeClr val="accent6"/>
              </a:solidFill>
              <a:latin typeface="+mn-lt"/>
            </a:endParaRPr>
          </a:p>
          <a:p>
            <a:r>
              <a:rPr lang="en-US" dirty="0" smtClean="0">
                <a:solidFill>
                  <a:schemeClr val="accent6"/>
                </a:solidFill>
                <a:latin typeface="+mn-lt"/>
              </a:rPr>
              <a:t>Russian </a:t>
            </a:r>
            <a:r>
              <a:rPr lang="en-US" dirty="0">
                <a:solidFill>
                  <a:schemeClr val="accent6"/>
                </a:solidFill>
                <a:latin typeface="+mn-lt"/>
              </a:rPr>
              <a:t>President Dmitry Medvedev </a:t>
            </a:r>
            <a:r>
              <a:rPr lang="en-US" dirty="0" smtClean="0">
                <a:solidFill>
                  <a:schemeClr val="accent6"/>
                </a:solidFill>
                <a:latin typeface="+mn-lt"/>
              </a:rPr>
              <a:t>has signed a Federal Law for </a:t>
            </a:r>
            <a:r>
              <a:rPr lang="en-US" dirty="0" err="1">
                <a:solidFill>
                  <a:schemeClr val="accent6"/>
                </a:solidFill>
                <a:latin typeface="+mn-lt"/>
              </a:rPr>
              <a:t>Skolkovo</a:t>
            </a:r>
            <a:r>
              <a:rPr lang="en-US" dirty="0">
                <a:solidFill>
                  <a:schemeClr val="accent6"/>
                </a:solidFill>
                <a:latin typeface="+mn-lt"/>
              </a:rPr>
              <a:t> Innovation </a:t>
            </a:r>
            <a:r>
              <a:rPr lang="en-US" dirty="0" smtClean="0">
                <a:solidFill>
                  <a:schemeClr val="accent6"/>
                </a:solidFill>
                <a:latin typeface="+mn-lt"/>
              </a:rPr>
              <a:t>Center aimed to create a </a:t>
            </a:r>
            <a:r>
              <a:rPr lang="en-US" dirty="0">
                <a:solidFill>
                  <a:schemeClr val="accent6"/>
                </a:solidFill>
                <a:latin typeface="+mn-lt"/>
              </a:rPr>
              <a:t>new science and technology city in the Moscow </a:t>
            </a:r>
            <a:r>
              <a:rPr lang="en-US" dirty="0" smtClean="0">
                <a:solidFill>
                  <a:schemeClr val="accent6"/>
                </a:solidFill>
                <a:latin typeface="+mn-lt"/>
              </a:rPr>
              <a:t>suburb</a:t>
            </a:r>
            <a:endParaRPr lang="ru-RU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20390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Clr>
                <a:srgbClr val="5ECB1B"/>
              </a:buClr>
              <a:buNone/>
            </a:pPr>
            <a:r>
              <a:rPr lang="en-US" dirty="0" err="1" smtClean="0">
                <a:solidFill>
                  <a:schemeClr val="accent6"/>
                </a:solidFill>
                <a:latin typeface="+mn-lt"/>
              </a:rPr>
              <a:t>Skolkovo</a:t>
            </a:r>
            <a:r>
              <a:rPr lang="en-US" dirty="0" smtClean="0">
                <a:solidFill>
                  <a:schemeClr val="accent6"/>
                </a:solidFill>
                <a:latin typeface="+mn-lt"/>
              </a:rPr>
              <a:t> Innovation Center is to become </a:t>
            </a:r>
            <a:r>
              <a:rPr lang="ru-RU" dirty="0" smtClean="0">
                <a:solidFill>
                  <a:schemeClr val="accent6"/>
                </a:solidFill>
                <a:latin typeface="+mn-lt"/>
              </a:rPr>
              <a:t>                    </a:t>
            </a:r>
            <a:r>
              <a:rPr lang="en-US" dirty="0" smtClean="0">
                <a:solidFill>
                  <a:schemeClr val="accent6"/>
                </a:solidFill>
                <a:latin typeface="+mn-lt"/>
              </a:rPr>
              <a:t>an innovation hub that will stimulate innovative entrepreneurship</a:t>
            </a:r>
            <a:endParaRPr lang="ru-RU" dirty="0" smtClean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971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="" xmlns:p14="http://schemas.microsoft.com/office/powerpoint/2010/main" val="59590796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41338" name="think-cell Slide" r:id="rId6" imgW="360" imgH="360" progId="">
              <p:embed/>
            </p:oleObj>
          </a:graphicData>
        </a:graphic>
      </p:graphicFrame>
      <p:graphicFrame>
        <p:nvGraphicFramePr>
          <p:cNvPr id="7" name="Group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36903597"/>
              </p:ext>
            </p:extLst>
          </p:nvPr>
        </p:nvGraphicFramePr>
        <p:xfrm>
          <a:off x="114653" y="1011636"/>
          <a:ext cx="4104421" cy="41491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485433"/>
                <a:gridCol w="2427365"/>
                <a:gridCol w="191623"/>
              </a:tblGrid>
              <a:tr h="4149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 Bold" charset="0"/>
                        </a:rPr>
                        <a:t>Area</a:t>
                      </a:r>
                    </a:p>
                  </a:txBody>
                  <a:tcPr marL="26789" marR="26789" marT="26789" marB="26789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 Bold" charset="0"/>
                        </a:rPr>
                        <a:t>Application</a:t>
                      </a:r>
                    </a:p>
                  </a:txBody>
                  <a:tcPr marL="26789" marR="26789" marT="26789" marB="26789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</a:pPr>
                      <a:endParaRPr kumimoji="0" lang="ru-RU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34" charset="0"/>
                        <a:ea typeface="ヒラギノ角ゴ ProN W3" pitchFamily="-112" charset="-128"/>
                        <a:cs typeface="Helvetica" pitchFamily="34" charset="0"/>
                        <a:sym typeface="Calibri Bold" charset="0"/>
                      </a:endParaRPr>
                    </a:p>
                  </a:txBody>
                  <a:tcPr marL="26789" marR="26789" marT="26789" marB="26789" anchor="ctr" horzOverflow="overflow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Group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29594712"/>
              </p:ext>
            </p:extLst>
          </p:nvPr>
        </p:nvGraphicFramePr>
        <p:xfrm>
          <a:off x="166255" y="1571104"/>
          <a:ext cx="4231869" cy="106775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552838"/>
                <a:gridCol w="2398500"/>
                <a:gridCol w="280531"/>
              </a:tblGrid>
              <a:tr h="88609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 Bold" charset="0"/>
                        </a:rPr>
                        <a:t>I. Radiation Technologies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Isotopes’ applicatio</a:t>
                      </a:r>
                      <a:r>
                        <a:rPr kumimoji="0" 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ns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Helvetica" pitchFamily="34" charset="0"/>
                        <a:ea typeface="ヒラギノ角ゴ ProN W3" pitchFamily="-112" charset="-128"/>
                        <a:cs typeface="Helvetica" pitchFamily="34" charset="0"/>
                        <a:sym typeface="Calibri" pitchFamily="-112" charset="0"/>
                      </a:endParaRP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endParaRPr lang="ru-RU" sz="1400" noProof="0" dirty="0">
                        <a:solidFill>
                          <a:schemeClr val="accent6"/>
                        </a:solidFill>
                        <a:latin typeface="Helvetica" pitchFamily="34" charset="0"/>
                        <a:cs typeface="Helvetica" pitchFamily="34" charset="0"/>
                      </a:endParaRPr>
                    </a:p>
                  </a:txBody>
                  <a:tcPr marL="26789" marR="26789" marT="26789" marB="26789" horzOverflow="overflow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89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Accelerator’s applicatio</a:t>
                      </a:r>
                      <a:r>
                        <a:rPr kumimoji="0" 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ns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Helvetica" pitchFamily="34" charset="0"/>
                        <a:ea typeface="ヒラギノ角ゴ ProN W3" pitchFamily="-112" charset="-128"/>
                        <a:cs typeface="Helvetica" pitchFamily="34" charset="0"/>
                        <a:sym typeface="Calibri" pitchFamily="-112" charset="0"/>
                      </a:endParaRP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795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Laser’s applicatio</a:t>
                      </a:r>
                      <a:r>
                        <a:rPr kumimoji="0" 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ns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Helvetica" pitchFamily="34" charset="0"/>
                        <a:ea typeface="ヒラギノ角ゴ ProN W3" pitchFamily="-112" charset="-128"/>
                        <a:cs typeface="Helvetica" pitchFamily="34" charset="0"/>
                        <a:sym typeface="Calibri" pitchFamily="-112" charset="0"/>
                      </a:endParaRP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Plasma applicatio</a:t>
                      </a:r>
                      <a:r>
                        <a:rPr kumimoji="0" 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ns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Helvetica" pitchFamily="34" charset="0"/>
                        <a:ea typeface="ヒラギノ角ゴ ProN W3" pitchFamily="-112" charset="-128"/>
                        <a:cs typeface="Helvetica" pitchFamily="34" charset="0"/>
                        <a:sym typeface="Calibri" pitchFamily="-112" charset="0"/>
                      </a:endParaRP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Group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9845450"/>
              </p:ext>
            </p:extLst>
          </p:nvPr>
        </p:nvGraphicFramePr>
        <p:xfrm>
          <a:off x="39509" y="2764562"/>
          <a:ext cx="4700846" cy="1308674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636296"/>
                <a:gridCol w="2665818"/>
                <a:gridCol w="398732"/>
              </a:tblGrid>
              <a:tr h="461613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 Bold" charset="0"/>
                        </a:rPr>
                        <a:t>II. New properties of materials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Materials with the defined properties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</a:pPr>
                      <a:endParaRPr kumimoji="0" lang="ru-RU" sz="1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Helvetica" pitchFamily="34" charset="0"/>
                        <a:ea typeface="ヒラギノ角ゴ ProN W3" pitchFamily="-112" charset="-128"/>
                        <a:cs typeface="Helvetica" pitchFamily="34" charset="0"/>
                        <a:sym typeface="Calibri Bold" charset="0"/>
                      </a:endParaRPr>
                    </a:p>
                  </a:txBody>
                  <a:tcPr marL="26789" marR="26789" marT="26789" marB="26789" horzOverflow="overflow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6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Superconductors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0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Semiconductors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07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High purity  materials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Group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637528"/>
              </p:ext>
            </p:extLst>
          </p:nvPr>
        </p:nvGraphicFramePr>
        <p:xfrm>
          <a:off x="4331367" y="1011636"/>
          <a:ext cx="4735015" cy="41491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668380"/>
                <a:gridCol w="2752749"/>
                <a:gridCol w="313886"/>
              </a:tblGrid>
              <a:tr h="4149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 Bold" charset="0"/>
                        </a:rPr>
                        <a:t>Area</a:t>
                      </a:r>
                    </a:p>
                  </a:txBody>
                  <a:tcPr marL="26789" marR="26789" marT="26789" marB="26789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 Bold" charset="0"/>
                        </a:rPr>
                        <a:t>Application</a:t>
                      </a:r>
                    </a:p>
                  </a:txBody>
                  <a:tcPr marL="26789" marR="26789" marT="26789" marB="26789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</a:pPr>
                      <a:endParaRPr kumimoji="0" lang="ru-RU" sz="1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34" charset="0"/>
                        <a:ea typeface="ヒラギノ角ゴ ProN W3" pitchFamily="-112" charset="-128"/>
                        <a:cs typeface="Helvetica" pitchFamily="34" charset="0"/>
                        <a:sym typeface="Calibri Bold" charset="0"/>
                      </a:endParaRPr>
                    </a:p>
                  </a:txBody>
                  <a:tcPr marL="26789" marR="26789" marT="26789" marB="26789" anchor="ctr" horzOverflow="overflow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oup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01175772"/>
              </p:ext>
            </p:extLst>
          </p:nvPr>
        </p:nvGraphicFramePr>
        <p:xfrm>
          <a:off x="0" y="4100014"/>
          <a:ext cx="4482655" cy="170783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690255"/>
                <a:gridCol w="2565030"/>
                <a:gridCol w="227370"/>
              </a:tblGrid>
              <a:tr h="513209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 Bold" charset="0"/>
                        </a:rPr>
                        <a:t>III. Mechanical engineering, instrument making and new microelectronics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Components and elements of nuclear </a:t>
                      </a:r>
                      <a:r>
                        <a:rPr kumimoji="0" 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and radiation technologies equipment</a:t>
                      </a:r>
                      <a:endParaRPr kumimoji="0" lang="en-US" sz="1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Helvetica" pitchFamily="34" charset="0"/>
                        <a:ea typeface="ヒラギノ角ゴ ProN W3" pitchFamily="-112" charset="-128"/>
                        <a:cs typeface="Helvetica" pitchFamily="34" charset="0"/>
                        <a:sym typeface="Calibri" pitchFamily="-112" charset="0"/>
                      </a:endParaRP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</a:pPr>
                      <a:endParaRPr kumimoji="0" lang="ru-RU" sz="1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Helvetica" pitchFamily="34" charset="0"/>
                        <a:ea typeface="ヒラギノ角ゴ ProN W3" pitchFamily="-112" charset="-128"/>
                        <a:cs typeface="Helvetica" pitchFamily="34" charset="0"/>
                        <a:sym typeface="Calibri Bold" charset="0"/>
                      </a:endParaRPr>
                    </a:p>
                  </a:txBody>
                  <a:tcPr marL="26789" marR="26789" marT="26789" marB="26789" horzOverflow="overflow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3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Systems for operation and control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Metrology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Manufacturing equipment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Group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3049896"/>
              </p:ext>
            </p:extLst>
          </p:nvPr>
        </p:nvGraphicFramePr>
        <p:xfrm>
          <a:off x="4369916" y="1556353"/>
          <a:ext cx="4636169" cy="197477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700040"/>
                <a:gridCol w="2936129"/>
              </a:tblGrid>
              <a:tr h="321568"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 Bold" charset="0"/>
                        </a:rPr>
                        <a:t>IV. Designing, constructing, modeling and engineering of complicated technological objects and systems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Modeling of materials properties and physical processes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04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Technologies of visualization for simulation models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System engineering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Multidimensional  development engineering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46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Smart systems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809A9-4B62-49D7-B565-A42CCF3220FD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graphicFrame>
        <p:nvGraphicFramePr>
          <p:cNvPr id="5" name="Group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82318621"/>
              </p:ext>
            </p:extLst>
          </p:nvPr>
        </p:nvGraphicFramePr>
        <p:xfrm>
          <a:off x="4337300" y="3512539"/>
          <a:ext cx="4626591" cy="2722006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705442"/>
                <a:gridCol w="2921149"/>
              </a:tblGrid>
              <a:tr h="248032">
                <a:tc row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 Bold" charset="0"/>
                        </a:rPr>
                        <a:t>V. Spin-offs from nuclear science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Electrical and thermal energy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of nuclear fission and fusion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3668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accent6"/>
                        </a:solidFill>
                        <a:latin typeface="Helvetica" pitchFamily="34" charset="0"/>
                        <a:cs typeface="Helvetica" pitchFamily="34" charset="0"/>
                      </a:endParaRPr>
                    </a:p>
                  </a:txBody>
                  <a:tcPr marL="26789" marR="26789" marT="26789" marB="26789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The interaction of radiation with matter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3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Plasma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9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Shock waves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Physics and chemistry of radionuclides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Methods of Nuclear Physics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4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1295400" algn="l"/>
                        </a:tabLst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Helvetica" pitchFamily="34" charset="0"/>
                          <a:ea typeface="ヒラギノ角ゴ ProN W3" pitchFamily="-112" charset="-128"/>
                          <a:cs typeface="Helvetica" pitchFamily="34" charset="0"/>
                          <a:sym typeface="Calibri" pitchFamily="-112" charset="0"/>
                        </a:rPr>
                        <a:t>Technologies of ecological safety for nuclear facilities</a:t>
                      </a:r>
                    </a:p>
                  </a:txBody>
                  <a:tcPr marL="26789" marR="26789" marT="26789" marB="26789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Заголовок 8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043608" y="195263"/>
            <a:ext cx="7643192" cy="706437"/>
          </a:xfrm>
        </p:spPr>
        <p:txBody>
          <a:bodyPr/>
          <a:lstStyle/>
          <a:p>
            <a:pPr marL="342900" indent="-342900">
              <a:lnSpc>
                <a:spcPct val="120000"/>
              </a:lnSpc>
            </a:pPr>
            <a:r>
              <a:rPr lang="en-US" dirty="0"/>
              <a:t>The Foresight of the </a:t>
            </a:r>
            <a:r>
              <a:rPr lang="en-US" dirty="0" smtClean="0"/>
              <a:t>NT Cluster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5842337"/>
            <a:ext cx="60597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accent6"/>
                </a:solidFill>
              </a:rPr>
              <a:t>*) </a:t>
            </a:r>
            <a:r>
              <a:rPr lang="en-US" sz="1200" i="1" dirty="0" smtClean="0">
                <a:solidFill>
                  <a:schemeClr val="accent6"/>
                </a:solidFill>
              </a:rPr>
              <a:t>The foresight was  approved by  SAC in September 2011,  in March, 1</a:t>
            </a:r>
            <a:r>
              <a:rPr lang="en-US" sz="1200" i="1" baseline="30000" dirty="0" smtClean="0">
                <a:solidFill>
                  <a:schemeClr val="accent6"/>
                </a:solidFill>
              </a:rPr>
              <a:t>st</a:t>
            </a:r>
            <a:r>
              <a:rPr lang="en-US" sz="1200" i="1" dirty="0" smtClean="0">
                <a:solidFill>
                  <a:schemeClr val="accent6"/>
                </a:solidFill>
              </a:rPr>
              <a:t> 2012 SAC members coordinating  “Nuclear Technologies Section” recommended  to  reduce the list of  the cluster’s priorities and to concentrate efforts on the most commercially perspective  </a:t>
            </a:r>
            <a:r>
              <a:rPr lang="ru-RU" sz="1200" i="1" dirty="0" smtClean="0">
                <a:solidFill>
                  <a:schemeClr val="accent6"/>
                </a:solidFill>
              </a:rPr>
              <a:t> </a:t>
            </a:r>
            <a:r>
              <a:rPr lang="en-US" sz="1200" i="1" dirty="0" smtClean="0">
                <a:solidFill>
                  <a:schemeClr val="accent6"/>
                </a:solidFill>
              </a:rPr>
              <a:t>directions</a:t>
            </a:r>
            <a:r>
              <a:rPr lang="ru-RU" sz="1200" i="1" dirty="0" smtClean="0">
                <a:solidFill>
                  <a:schemeClr val="accent6"/>
                </a:solidFill>
              </a:rPr>
              <a:t>.</a:t>
            </a:r>
            <a:r>
              <a:rPr lang="en-US" sz="1200" i="1" dirty="0">
                <a:solidFill>
                  <a:schemeClr val="accent6"/>
                </a:solidFill>
              </a:rPr>
              <a:t> </a:t>
            </a:r>
            <a:r>
              <a:rPr lang="en-US" sz="1200" i="1" dirty="0" smtClean="0">
                <a:solidFill>
                  <a:schemeClr val="accent6"/>
                </a:solidFill>
              </a:rPr>
              <a:t>According Cluster and expert board’ opinion it is required to unit  directions #1 and #4 in one and  shorten a list of “Spin-off s from nuclear science” </a:t>
            </a:r>
            <a:endParaRPr lang="ru-RU" sz="1200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83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63731"/>
            <a:ext cx="7643192" cy="706437"/>
          </a:xfrm>
        </p:spPr>
        <p:txBody>
          <a:bodyPr/>
          <a:lstStyle/>
          <a:p>
            <a:r>
              <a:rPr lang="en-US" b="0" dirty="0" smtClean="0"/>
              <a:t>an expert </a:t>
            </a:r>
            <a:r>
              <a:rPr lang="en-US" b="0" dirty="0"/>
              <a:t>panel </a:t>
            </a:r>
            <a:r>
              <a:rPr lang="en-US" b="0" dirty="0" smtClean="0"/>
              <a:t>covering all </a:t>
            </a:r>
            <a:r>
              <a:rPr lang="en-US" b="0" dirty="0"/>
              <a:t>areas of </a:t>
            </a:r>
            <a:r>
              <a:rPr lang="en-US" b="0" dirty="0" smtClean="0"/>
              <a:t>Cluster’s Foresight is formed </a:t>
            </a:r>
            <a:endParaRPr lang="ru-RU" b="0" dirty="0"/>
          </a:p>
        </p:txBody>
      </p:sp>
      <p:sp>
        <p:nvSpPr>
          <p:cNvPr id="16" name="TextBox 15"/>
          <p:cNvSpPr txBox="1"/>
          <p:nvPr/>
        </p:nvSpPr>
        <p:spPr>
          <a:xfrm>
            <a:off x="127594" y="1074594"/>
            <a:ext cx="8874516" cy="6155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7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Number of scientific and business experts, working with Cluster's projects in various formats - 89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7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among them foreign experts - 23</a:t>
            </a:r>
          </a:p>
        </p:txBody>
      </p:sp>
      <p:sp>
        <p:nvSpPr>
          <p:cNvPr id="30" name="Номер слайда 2"/>
          <p:cNvSpPr txBox="1">
            <a:spLocks/>
          </p:cNvSpPr>
          <p:nvPr/>
        </p:nvSpPr>
        <p:spPr>
          <a:xfrm>
            <a:off x="6553200" y="6525344"/>
            <a:ext cx="2133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3054CDB-EA33-4FB1-ADAB-15FECA80D900}" type="slidenum">
              <a:rPr lang="ru-RU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21</a:t>
            </a:fld>
            <a:endParaRPr lang="ru-RU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83896" y="4550803"/>
            <a:ext cx="39601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1295400" algn="l"/>
              </a:tabLst>
              <a:defRPr/>
            </a:pPr>
            <a:r>
              <a:rPr lang="ru-RU" sz="1500" b="1" dirty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4. </a:t>
            </a: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Engineering and instrumentation</a:t>
            </a:r>
            <a:r>
              <a:rPr lang="ru-RU" sz="1500" b="1" dirty="0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:</a:t>
            </a:r>
            <a:endParaRPr lang="en-US" sz="1500" b="1" dirty="0" smtClean="0">
              <a:solidFill>
                <a:srgbClr val="000000"/>
              </a:solidFill>
              <a:latin typeface="Calibri" pitchFamily="34" charset="0"/>
              <a:ea typeface="ヒラギノ角ゴ ProN W3" pitchFamily="-112" charset="-128"/>
              <a:cs typeface="Calibri" pitchFamily="34" charset="0"/>
              <a:sym typeface="Calibri Bold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1295400" algn="l"/>
              </a:tabLst>
              <a:defRPr/>
            </a:pPr>
            <a:r>
              <a:rPr lang="en-US" sz="1500" b="1" dirty="0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V.D. </a:t>
            </a:r>
            <a:r>
              <a:rPr lang="en-US" sz="1500" b="1" dirty="0" err="1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Shiltzev</a:t>
            </a:r>
            <a:r>
              <a:rPr lang="en-US" sz="1500" b="1" dirty="0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,</a:t>
            </a:r>
            <a:r>
              <a:rPr lang="ru-RU" sz="15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Director of Center </a:t>
            </a:r>
            <a:r>
              <a:rPr lang="en-US" sz="15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for Accelerator Physics, National Accelerator </a:t>
            </a: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Laboratory </a:t>
            </a:r>
            <a:r>
              <a:rPr lang="en-US" sz="15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Enrico Fermi (U.S</a:t>
            </a: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.) </a:t>
            </a:r>
            <a:endParaRPr lang="ru-RU" sz="15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48" y="5047783"/>
            <a:ext cx="51837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1295400" algn="l"/>
              </a:tabLst>
              <a:defRPr/>
            </a:pPr>
            <a:r>
              <a:rPr lang="ru-RU" sz="1500" b="1" dirty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2. </a:t>
            </a: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Advanced Materials</a:t>
            </a:r>
            <a:r>
              <a:rPr lang="ru-RU" sz="1500" b="1" dirty="0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: </a:t>
            </a:r>
            <a:r>
              <a:rPr lang="en-US" sz="15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S.L. </a:t>
            </a:r>
            <a:r>
              <a:rPr lang="en-US" sz="1500" b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Dudarev</a:t>
            </a:r>
            <a:r>
              <a:rPr lang="ru-RU" sz="1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15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Program Manager for materials and </a:t>
            </a: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leader of </a:t>
            </a:r>
            <a:r>
              <a:rPr lang="en-US" sz="15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simulation </a:t>
            </a: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materials group, </a:t>
            </a:r>
            <a:r>
              <a:rPr lang="en-US" sz="15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the European Atomic Energy Community, the Agency for Atomic Energy of the UK</a:t>
            </a:r>
            <a:endParaRPr lang="ru-RU" sz="1500" b="1" dirty="0">
              <a:solidFill>
                <a:srgbClr val="000000"/>
              </a:solidFill>
              <a:latin typeface="Calibri" pitchFamily="34" charset="0"/>
              <a:ea typeface="ヒラギノ角ゴ ProN W3" pitchFamily="-112" charset="-128"/>
              <a:cs typeface="Calibri" pitchFamily="34" charset="0"/>
              <a:sym typeface="Calibri Bold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-31385" y="5993743"/>
            <a:ext cx="512312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1295400" algn="l"/>
              </a:tabLst>
              <a:defRPr/>
            </a:pPr>
            <a:r>
              <a:rPr lang="ru-RU" sz="1500" b="1" dirty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3. </a:t>
            </a:r>
            <a:r>
              <a:rPr lang="en-US" sz="1500" b="1" dirty="0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Simulation </a:t>
            </a: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and Lifecycle Management</a:t>
            </a:r>
            <a:r>
              <a:rPr lang="ru-RU" sz="1500" b="1" dirty="0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:  </a:t>
            </a: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</a:rPr>
              <a:t>L.</a:t>
            </a:r>
            <a:r>
              <a:rPr lang="ru-RU" sz="1500" b="1" dirty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</a:rPr>
              <a:t>А</a:t>
            </a: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</a:rPr>
              <a:t>. </a:t>
            </a:r>
            <a:r>
              <a:rPr lang="en-US" sz="1500" b="1" dirty="0" err="1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</a:rPr>
              <a:t>Bolshov</a:t>
            </a:r>
            <a:r>
              <a:rPr lang="ru-RU" sz="1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15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Corresponding Member of RAS (1997), Director of IBRAE RAS state. Prize of the USSR (1988).</a:t>
            </a:r>
            <a:endParaRPr lang="ru-RU" sz="15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171089" y="5528231"/>
            <a:ext cx="384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1295400" algn="l"/>
              </a:tabLst>
              <a:defRPr/>
            </a:pPr>
            <a:r>
              <a:rPr lang="ru-RU" sz="1500" b="1" dirty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5. </a:t>
            </a: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The spin-off of nuclear science</a:t>
            </a:r>
            <a:r>
              <a:rPr lang="ru-RU" sz="1500" b="1" dirty="0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: </a:t>
            </a:r>
            <a:r>
              <a:rPr lang="en-US" sz="15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V.E. </a:t>
            </a:r>
            <a:r>
              <a:rPr lang="en-US" sz="1500" b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Fortov</a:t>
            </a:r>
            <a:r>
              <a:rPr lang="en-US" sz="15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15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Member of the Advisory Science Council, the Director of the Joint Institute for High Temperatures of RAS, Academician</a:t>
            </a:r>
            <a:endParaRPr lang="ru-RU" sz="1500" dirty="0">
              <a:solidFill>
                <a:srgbClr val="000000"/>
              </a:solidFill>
              <a:latin typeface="Calibri" pitchFamily="34" charset="0"/>
              <a:ea typeface="ヒラギノ角ゴ ProN W3" pitchFamily="-112" charset="-128"/>
              <a:cs typeface="Calibri" pitchFamily="34" charset="0"/>
              <a:sym typeface="Calibri Bold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48" y="4559037"/>
            <a:ext cx="51709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1. </a:t>
            </a: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R</a:t>
            </a:r>
            <a:r>
              <a:rPr lang="en-US" sz="1500" b="1" dirty="0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adiation technology</a:t>
            </a:r>
            <a:r>
              <a:rPr lang="ru-RU" sz="1500" b="1" dirty="0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: </a:t>
            </a:r>
            <a:r>
              <a:rPr lang="en-US" sz="1500" b="1" dirty="0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Richard </a:t>
            </a:r>
            <a:r>
              <a:rPr lang="en-US" sz="1500" b="1" dirty="0" err="1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Lanza</a:t>
            </a:r>
            <a:r>
              <a:rPr lang="ru-RU" sz="1500" dirty="0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, </a:t>
            </a: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ea typeface="ヒラギノ角ゴ ProN W3" pitchFamily="-112" charset="-128"/>
                <a:cs typeface="Calibri" pitchFamily="34" charset="0"/>
                <a:sym typeface="Calibri Bold" charset="0"/>
              </a:rPr>
              <a:t>Senior Research Fellow, Department of Nuclear Engineering, MIT</a:t>
            </a:r>
            <a:endParaRPr lang="ru-RU" sz="1500" dirty="0">
              <a:solidFill>
                <a:srgbClr val="000000"/>
              </a:solidFill>
              <a:latin typeface="Calibri" pitchFamily="34" charset="0"/>
              <a:ea typeface="ヒラギノ角ゴ ProN W3" pitchFamily="-112" charset="-128"/>
              <a:cs typeface="Calibri" pitchFamily="34" charset="0"/>
              <a:sym typeface="Calibri Bold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4682356" y="2107883"/>
            <a:ext cx="2083678" cy="1602234"/>
            <a:chOff x="3147533" y="3161545"/>
            <a:chExt cx="2083678" cy="1602234"/>
          </a:xfrm>
        </p:grpSpPr>
        <p:pic>
          <p:nvPicPr>
            <p:cNvPr id="23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4240" r="23831"/>
            <a:stretch/>
          </p:blipFill>
          <p:spPr bwMode="auto">
            <a:xfrm>
              <a:off x="4039599" y="3208780"/>
              <a:ext cx="1191612" cy="1554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Прямоугольник 23"/>
            <p:cNvSpPr/>
            <p:nvPr/>
          </p:nvSpPr>
          <p:spPr>
            <a:xfrm>
              <a:off x="3147533" y="3161545"/>
              <a:ext cx="1003083" cy="1415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 err="1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Bement</a:t>
              </a:r>
              <a:endParaRPr lang="en-US" sz="15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Arden</a:t>
              </a:r>
              <a:r>
                <a:rPr lang="ru-RU" sz="1500" b="1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,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Director NSF and NIST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(former)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3952" y="2111104"/>
            <a:ext cx="2183581" cy="1862048"/>
            <a:chOff x="-1229389" y="3450329"/>
            <a:chExt cx="2183581" cy="1862048"/>
          </a:xfrm>
        </p:grpSpPr>
        <p:pic>
          <p:nvPicPr>
            <p:cNvPr id="2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7166" y="3497627"/>
              <a:ext cx="1141358" cy="15218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Прямоугольник 26"/>
            <p:cNvSpPr/>
            <p:nvPr/>
          </p:nvSpPr>
          <p:spPr>
            <a:xfrm>
              <a:off x="-1229389" y="3450329"/>
              <a:ext cx="1173672" cy="18620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 err="1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Velikhov</a:t>
              </a:r>
              <a:endParaRPr lang="en-US" sz="15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 err="1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Eugeniy</a:t>
              </a:r>
              <a:endParaRPr lang="en-US" sz="15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 err="1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Pavlovich</a:t>
              </a:r>
              <a:r>
                <a:rPr lang="ru-RU" sz="1500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,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President of </a:t>
              </a:r>
              <a:r>
                <a:rPr lang="en-US" sz="1400" dirty="0" err="1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Kurchatov</a:t>
              </a:r>
              <a:r>
                <a:rPr lang="en-US" sz="1400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 </a:t>
              </a:r>
              <a:r>
                <a:rPr lang="en-US" sz="1400" dirty="0" err="1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Institut</a:t>
              </a:r>
              <a:r>
                <a:rPr lang="en-US" sz="1400" dirty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,</a:t>
              </a:r>
              <a:r>
                <a:rPr lang="ru-RU" sz="1400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 </a:t>
              </a:r>
              <a:r>
                <a:rPr lang="en-US" sz="1400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Member of the RAS</a:t>
              </a: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2111627" y="1697492"/>
            <a:ext cx="29801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u="sng" dirty="0" err="1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Nt</a:t>
            </a:r>
            <a:r>
              <a:rPr lang="en-US" b="1" u="sng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Cluster's Board of Experts</a:t>
            </a:r>
            <a:r>
              <a:rPr lang="ru-RU" b="1" u="sng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:</a:t>
            </a:r>
            <a:endParaRPr lang="ru-RU" b="1" u="sng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6762749" y="2061309"/>
            <a:ext cx="2286000" cy="1631216"/>
            <a:chOff x="2785017" y="3075357"/>
            <a:chExt cx="2286000" cy="1631216"/>
          </a:xfrm>
        </p:grpSpPr>
        <p:pic>
          <p:nvPicPr>
            <p:cNvPr id="35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50000" b="16822"/>
            <a:stretch/>
          </p:blipFill>
          <p:spPr bwMode="auto">
            <a:xfrm>
              <a:off x="3802526" y="3167690"/>
              <a:ext cx="1268491" cy="15299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6" name="Прямоугольник 35"/>
            <p:cNvSpPr/>
            <p:nvPr/>
          </p:nvSpPr>
          <p:spPr>
            <a:xfrm>
              <a:off x="2785017" y="3075357"/>
              <a:ext cx="1028701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Werner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 err="1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Burkart</a:t>
              </a:r>
              <a:r>
                <a:rPr lang="ru-RU" sz="1500" b="1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,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 err="1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Untill</a:t>
              </a:r>
              <a:r>
                <a:rPr lang="en-US" sz="1400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 2010  –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 smtClean="0">
                  <a:solidFill>
                    <a:srgbClr val="000000"/>
                  </a:solidFill>
                  <a:latin typeface="Calibri" pitchFamily="34" charset="0"/>
                  <a:cs typeface="Arial" charset="0"/>
                </a:rPr>
                <a:t>IAEA Deputy Director</a:t>
              </a: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6114997" y="1690638"/>
            <a:ext cx="2480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i="0" u="sng" dirty="0" err="1" smtClean="0">
                <a:solidFill>
                  <a:srgbClr val="000000"/>
                </a:solidFill>
                <a:latin typeface="Calibri"/>
                <a:ea typeface="+mn-ea"/>
                <a:cs typeface="Arial"/>
              </a:rPr>
              <a:t>International</a:t>
            </a:r>
            <a:r>
              <a:rPr lang="ru-RU" b="1" i="0" u="sng" dirty="0" smtClean="0">
                <a:solidFill>
                  <a:srgbClr val="000000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b="1" i="0" u="sng" dirty="0" err="1" smtClean="0">
                <a:solidFill>
                  <a:srgbClr val="000000"/>
                </a:solidFill>
                <a:latin typeface="Calibri"/>
                <a:ea typeface="+mn-ea"/>
                <a:cs typeface="Arial"/>
              </a:rPr>
              <a:t>expertise</a:t>
            </a:r>
            <a:r>
              <a:rPr lang="ru-RU" b="1" u="sng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:</a:t>
            </a:r>
            <a:endParaRPr lang="ru-RU" b="1" u="sng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7594" y="3962280"/>
            <a:ext cx="8874516" cy="6309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accent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7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100</a:t>
            </a:r>
            <a:r>
              <a:rPr lang="en-US" sz="17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% </a:t>
            </a:r>
            <a:r>
              <a:rPr lang="en-US" sz="17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areas </a:t>
            </a:r>
            <a:r>
              <a:rPr lang="en-US" sz="17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of the cluster’ foresight are covered by the experts, each </a:t>
            </a:r>
            <a:r>
              <a:rPr lang="en-US" sz="17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foresight </a:t>
            </a:r>
            <a:r>
              <a:rPr lang="en-US" sz="17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area </a:t>
            </a:r>
            <a:r>
              <a:rPr lang="en-US" sz="17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is </a:t>
            </a:r>
            <a:r>
              <a:rPr lang="en-US" sz="1600" dirty="0"/>
              <a:t>designated</a:t>
            </a:r>
            <a:r>
              <a:rPr lang="en-US" sz="17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with more </a:t>
            </a:r>
            <a:r>
              <a:rPr lang="en-US" sz="17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than 30 experts *</a:t>
            </a:r>
            <a:endParaRPr lang="ru-RU" sz="1700" b="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36596" y="6591877"/>
            <a:ext cx="50345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*) </a:t>
            </a:r>
            <a:r>
              <a:rPr lang="en-US" sz="1200" i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Taking into account the intersection for the experts working in several areas</a:t>
            </a:r>
            <a:endParaRPr lang="ru-RU" sz="1200" i="1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178482" y="2093026"/>
            <a:ext cx="160143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dirty="0" err="1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Panchenko</a:t>
            </a:r>
            <a:endParaRPr lang="en-US" sz="1500" b="1" dirty="0" smtClean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dirty="0" err="1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Vladislav</a:t>
            </a:r>
            <a:endParaRPr lang="en-US" sz="1500" b="1" dirty="0" smtClean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dirty="0" err="1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Yakovlevich</a:t>
            </a:r>
            <a:r>
              <a:rPr lang="ru-RU" sz="15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Director of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Institute of Laser and Information Technologies RAS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,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Member of the RAS</a:t>
            </a:r>
          </a:p>
        </p:txBody>
      </p:sp>
      <p:pic>
        <p:nvPicPr>
          <p:cNvPr id="140290" name="Picture 2" descr="http://www.ras.ru/ph/0001/5IAWV16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682" y="2093026"/>
            <a:ext cx="1100151" cy="1576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1706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dirty="0" smtClean="0"/>
              <a:t>MORE THAN </a:t>
            </a:r>
            <a:r>
              <a:rPr lang="en-US" sz="2400" b="0" dirty="0" smtClean="0"/>
              <a:t>130 </a:t>
            </a:r>
            <a:r>
              <a:rPr lang="en-US" sz="2400" b="0" dirty="0" smtClean="0"/>
              <a:t>APPLICATIONS RECEIVED, </a:t>
            </a:r>
            <a:r>
              <a:rPr lang="en-US" sz="2400" b="0" dirty="0" smtClean="0"/>
              <a:t>60 </a:t>
            </a:r>
            <a:r>
              <a:rPr lang="en-US" sz="2400" b="0" dirty="0" smtClean="0"/>
              <a:t>COMPANIES-RESIDENTS, 13 GRANTS APPROVED</a:t>
            </a:r>
            <a:endParaRPr lang="ru-RU" sz="2400" b="0" dirty="0"/>
          </a:p>
        </p:txBody>
      </p:sp>
      <p:graphicFrame>
        <p:nvGraphicFramePr>
          <p:cNvPr id="45" name="Таблица 4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64040090"/>
              </p:ext>
            </p:extLst>
          </p:nvPr>
        </p:nvGraphicFramePr>
        <p:xfrm>
          <a:off x="162651" y="1160177"/>
          <a:ext cx="4354170" cy="2628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66611"/>
                <a:gridCol w="1287559"/>
              </a:tblGrid>
              <a:tr h="5222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Number of companies with resident status</a:t>
                      </a:r>
                      <a:endParaRPr kumimoji="0" lang="ru-RU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 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60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1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New projects arrival  dynamics </a:t>
                      </a:r>
                      <a:endParaRPr kumimoji="0" lang="ru-RU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  9-10 </a:t>
                      </a:r>
                      <a:r>
                        <a:rPr kumimoji="0" 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per month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22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Successful passing thru the examination</a:t>
                      </a:r>
                      <a:r>
                        <a:rPr kumimoji="0" lang="ru-RU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  (</a:t>
                      </a:r>
                      <a:r>
                        <a:rPr kumimoji="0" lang="en-US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resident status</a:t>
                      </a:r>
                      <a:r>
                        <a:rPr kumimoji="0" lang="ru-RU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)  </a:t>
                      </a:r>
                      <a:endParaRPr kumimoji="0" lang="ru-RU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45</a:t>
                      </a:r>
                      <a:r>
                        <a:rPr kumimoji="0" lang="ru-RU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1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Average time to get a status of resident</a:t>
                      </a:r>
                      <a:r>
                        <a:rPr kumimoji="0" lang="ru-RU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kumimoji="0" lang="ru-RU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 45 </a:t>
                      </a:r>
                      <a:r>
                        <a:rPr kumimoji="0" 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days</a:t>
                      </a:r>
                      <a:r>
                        <a:rPr kumimoji="0" lang="ru-RU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22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Number of companies with grants</a:t>
                      </a:r>
                      <a:endParaRPr kumimoji="0" lang="ru-RU" sz="15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 approved</a:t>
                      </a:r>
                      <a:endParaRPr kumimoji="0" lang="ru-RU" sz="15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r>
                        <a:rPr kumimoji="0" 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r>
                        <a:rPr kumimoji="0" lang="ru-RU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9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Total amount of approved grants’ funding</a:t>
                      </a:r>
                      <a:endParaRPr kumimoji="0" lang="ru-RU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284 </a:t>
                      </a:r>
                      <a:r>
                        <a:rPr kumimoji="0" lang="en-US" sz="1400" b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mln</a:t>
                      </a:r>
                      <a:r>
                        <a:rPr kumimoji="0" 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.  RUB</a:t>
                      </a:r>
                      <a:r>
                        <a:rPr kumimoji="0" lang="ru-RU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921647173"/>
              </p:ext>
            </p:extLst>
          </p:nvPr>
        </p:nvGraphicFramePr>
        <p:xfrm>
          <a:off x="4490634" y="1361601"/>
          <a:ext cx="4276583" cy="2510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890906" y="1065354"/>
            <a:ext cx="46148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Amount of approved grants by stages, </a:t>
            </a:r>
            <a:r>
              <a:rPr lang="en-US" sz="1400" dirty="0" err="1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mln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roubles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endParaRPr lang="ru-RU" sz="14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6084" y="3861812"/>
            <a:ext cx="65739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u="sng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Project’s examples</a:t>
            </a:r>
            <a:r>
              <a:rPr lang="ru-RU" sz="1600" b="1" u="sng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:</a:t>
            </a:r>
            <a:endParaRPr lang="ru-RU" sz="1600" b="1" u="sng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470752"/>
            <a:ext cx="2133600" cy="196131"/>
          </a:xfrm>
        </p:spPr>
        <p:txBody>
          <a:bodyPr/>
          <a:lstStyle/>
          <a:p>
            <a:pPr>
              <a:defRPr/>
            </a:pPr>
            <a:fld id="{63054CDB-EA33-4FB1-ADAB-15FECA80D900}" type="slidenum">
              <a:rPr lang="ru-RU" smtClean="0">
                <a:solidFill>
                  <a:srgbClr val="656867">
                    <a:tint val="75000"/>
                  </a:srgbClr>
                </a:solidFill>
              </a:rPr>
              <a:pPr>
                <a:defRPr/>
              </a:pPr>
              <a:t>22</a:t>
            </a:fld>
            <a:endParaRPr lang="ru-RU" dirty="0">
              <a:solidFill>
                <a:srgbClr val="656867">
                  <a:tint val="75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0144" y="4168109"/>
            <a:ext cx="88346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Stage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0: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Pilot unit for reprocessing of the solid communal wastes. 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4,99 </a:t>
            </a:r>
            <a:r>
              <a:rPr lang="en-US" sz="14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mln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roubles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mini-grant approved. The target of the project – market study and signing up of the agreement with co-investor, development of the SOW for the next stage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Duration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3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months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ru-RU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6539" y="4909557"/>
            <a:ext cx="88759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defRPr/>
            </a:pPr>
            <a:r>
              <a:rPr lang="en-US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Stage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1: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Development of the sources of the extreme UV emission (</a:t>
            </a:r>
            <a:r>
              <a:rPr lang="ru-RU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λ=13,5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nm) for nanolithography. 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30 </a:t>
            </a:r>
            <a:r>
              <a:rPr lang="en-US" sz="14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mln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roubles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fontAlgn="base">
              <a:defRPr/>
            </a:pP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grant approved. Basing on the EUV technology it’s planned to develop new generation industrial lithography installation. Duration 12 months. </a:t>
            </a:r>
            <a:endParaRPr lang="ru-RU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839" y="5648221"/>
            <a:ext cx="86561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defRPr/>
            </a:pPr>
            <a:r>
              <a:rPr lang="en-US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Stage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2: 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Development of the solid microwave generator. 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127 </a:t>
            </a:r>
            <a:r>
              <a:rPr lang="en-US" sz="14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mln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roubles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grant approved. The technology is to substitute outdated and cumbersome lamp technology of generation of microwave impulses (klystrons, magnetrons </a:t>
            </a:r>
            <a:r>
              <a:rPr lang="en-US" sz="1400" dirty="0" err="1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etc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.)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Duration 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  </a:t>
            </a:r>
            <a:r>
              <a:rPr lang="ru-RU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36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months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See p</a:t>
            </a:r>
            <a:r>
              <a:rPr lang="ru-RU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ru-RU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 </a:t>
            </a:r>
            <a:r>
              <a:rPr lang="en-US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for additional details</a:t>
            </a:r>
            <a:endParaRPr lang="ru-RU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47951" y="1553327"/>
            <a:ext cx="912919" cy="1706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solidFill>
                  <a:schemeClr val="accent6"/>
                </a:solidFill>
              </a:rPr>
              <a:t>O stage </a:t>
            </a:r>
            <a:endParaRPr lang="ru-RU" sz="1200" dirty="0">
              <a:solidFill>
                <a:schemeClr val="accent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47946" y="1788857"/>
            <a:ext cx="912919" cy="1706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accent6"/>
                </a:solidFill>
              </a:rPr>
              <a:t>1</a:t>
            </a:r>
            <a:r>
              <a:rPr lang="en-US" sz="1200" dirty="0" smtClean="0">
                <a:solidFill>
                  <a:schemeClr val="accent6"/>
                </a:solidFill>
              </a:rPr>
              <a:t> stage </a:t>
            </a:r>
            <a:endParaRPr lang="ru-RU" sz="1200" dirty="0">
              <a:solidFill>
                <a:schemeClr val="accent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61801" y="2024392"/>
            <a:ext cx="912919" cy="1706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solidFill>
                  <a:schemeClr val="accent6"/>
                </a:solidFill>
              </a:rPr>
              <a:t>2 stage </a:t>
            </a:r>
            <a:endParaRPr lang="ru-RU" sz="1200" dirty="0">
              <a:solidFill>
                <a:schemeClr val="accent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47946" y="2246072"/>
            <a:ext cx="912919" cy="1706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accent6"/>
                </a:solidFill>
              </a:rPr>
              <a:t>3</a:t>
            </a:r>
            <a:r>
              <a:rPr lang="en-US" sz="1200" dirty="0" smtClean="0">
                <a:solidFill>
                  <a:schemeClr val="accent6"/>
                </a:solidFill>
              </a:rPr>
              <a:t> stage </a:t>
            </a:r>
            <a:endParaRPr lang="ru-RU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538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6" name="Picture 4" descr="http://www.vedomosti.ru/img/companies/40/394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870" y="2565290"/>
            <a:ext cx="1460618" cy="1290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79497"/>
            <a:ext cx="7981940" cy="706437"/>
          </a:xfrm>
        </p:spPr>
        <p:txBody>
          <a:bodyPr/>
          <a:lstStyle/>
          <a:p>
            <a:r>
              <a:rPr lang="en-US" sz="2400" b="0" dirty="0" smtClean="0"/>
              <a:t>Realized the </a:t>
            </a:r>
            <a:r>
              <a:rPr lang="en-US" sz="2400" b="0" dirty="0"/>
              <a:t>first stage of R &amp; D </a:t>
            </a:r>
            <a:r>
              <a:rPr lang="en-US" sz="2400" b="0" dirty="0" smtClean="0"/>
              <a:t>centers formation with </a:t>
            </a:r>
            <a:r>
              <a:rPr lang="en-US" sz="2400" b="0" dirty="0"/>
              <a:t>industrial and scientific partners</a:t>
            </a:r>
            <a:endParaRPr lang="ru-RU" sz="2400" b="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275954"/>
            <a:ext cx="2133600" cy="196131"/>
          </a:xfrm>
        </p:spPr>
        <p:txBody>
          <a:bodyPr/>
          <a:lstStyle/>
          <a:p>
            <a:pPr>
              <a:defRPr/>
            </a:pPr>
            <a:fld id="{63054CDB-EA33-4FB1-ADAB-15FECA80D900}" type="slidenum">
              <a:rPr lang="ru-RU" smtClean="0">
                <a:solidFill>
                  <a:srgbClr val="656867">
                    <a:tint val="75000"/>
                  </a:srgbClr>
                </a:solidFill>
              </a:rPr>
              <a:pPr>
                <a:defRPr/>
              </a:pPr>
              <a:t>23</a:t>
            </a:fld>
            <a:endParaRPr lang="ru-RU" dirty="0">
              <a:solidFill>
                <a:srgbClr val="656867">
                  <a:tint val="75000"/>
                </a:srgbClr>
              </a:solidFill>
            </a:endParaRPr>
          </a:p>
        </p:txBody>
      </p:sp>
      <p:pic>
        <p:nvPicPr>
          <p:cNvPr id="4" name="Picture 10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85236"/>
          <a:stretch>
            <a:fillRect/>
          </a:stretch>
        </p:blipFill>
        <p:spPr bwMode="auto">
          <a:xfrm>
            <a:off x="3982710" y="5050656"/>
            <a:ext cx="835442" cy="1146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t1.gstatic.com/images?q=tbn:ANd9GcTX7Ub2G4AB4UIZb0WiqAq5h_W4nX4AjNe5TYlLQ0E3sdqqVjK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6135471"/>
            <a:ext cx="1561982" cy="7241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s://www.ic.gc.ca/ccc/media/media?estblmntNo=123456122047&amp;graphFileName=1rgstr_s.jpg&amp;applicationCode=AP&amp;lang=e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43" y="6322964"/>
            <a:ext cx="2186412" cy="420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8755" y="1966160"/>
            <a:ext cx="48488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 sz="15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“Pilot” project as part of the formation of R &amp; D center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Participants: Institute of Nuclear Physics. D. </a:t>
            </a:r>
            <a:r>
              <a:rPr lang="en-US" sz="1500" dirty="0" err="1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Budker</a:t>
            </a: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(Russia, Novosibirsk), ITEP (Moscow, Russia), University of Frankfurt - on - Main (Germany), GSI (Germany).</a:t>
            </a:r>
            <a:endParaRPr lang="ru-RU" sz="15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16" name="Picture 2"/>
          <p:cNvPicPr/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3" y="1323122"/>
            <a:ext cx="1376072" cy="395923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5" name="Прямоугольник 4"/>
          <p:cNvSpPr/>
          <p:nvPr/>
        </p:nvSpPr>
        <p:spPr>
          <a:xfrm>
            <a:off x="1573815" y="1064084"/>
            <a:ext cx="326806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The project "Development of solid-state microwave oscillator," Siemens Research Center,  under realization</a:t>
            </a:r>
            <a:endParaRPr lang="en-US" sz="15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461" y="5356358"/>
            <a:ext cx="472436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Radiation Technologies;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New construction materials;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Chemical Technologies</a:t>
            </a:r>
            <a:endParaRPr lang="ru-RU" sz="15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30678" y="4820771"/>
            <a:ext cx="44311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Under negotiation on the establishment of R &amp; D center </a:t>
            </a:r>
            <a:r>
              <a:rPr lang="en-US" sz="1600" b="1" dirty="0" smtClean="0">
                <a:solidFill>
                  <a:srgbClr val="000000"/>
                </a:solidFill>
              </a:rPr>
              <a:t>with</a:t>
            </a:r>
            <a:r>
              <a:rPr lang="en-US" sz="16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Rosatom</a:t>
            </a:r>
            <a:r>
              <a:rPr lang="en-US" sz="16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, possible directions are:</a:t>
            </a:r>
            <a:endParaRPr lang="en-US" sz="6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4846569" y="1997038"/>
            <a:ext cx="439562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September 2011 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–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signed an agreement with the Institute of accelerator physics of the John Adams (UK)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November 2011 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–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Center for Applied Studies (CPI)  was formed for laser-plasma acceleration of charged particles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. </a:t>
            </a:r>
            <a:r>
              <a:rPr lang="en-US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March 2012 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–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has been prepared CPI working program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май 2012 г. </a:t>
            </a: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– 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CPI Project supported by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KNS </a:t>
            </a: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Foundation</a:t>
            </a:r>
            <a:endParaRPr lang="ru-RU" sz="1400" dirty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61990" y="1091921"/>
            <a:ext cx="3348481" cy="7848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lvl="0">
              <a:defRPr sz="1400" b="1" u="sng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u="none" dirty="0">
                <a:latin typeface="Calibri" pitchFamily="34" charset="0"/>
                <a:cs typeface="Arial" charset="0"/>
              </a:rPr>
              <a:t>Center for Applied Studies (</a:t>
            </a:r>
            <a:r>
              <a:rPr lang="en-US" sz="1500" u="none" dirty="0" smtClean="0">
                <a:latin typeface="Calibri" pitchFamily="34" charset="0"/>
                <a:cs typeface="Arial" charset="0"/>
              </a:rPr>
              <a:t>CPI) </a:t>
            </a:r>
            <a:r>
              <a:rPr lang="en-US" sz="1500" u="none" dirty="0">
                <a:latin typeface="Calibri" pitchFamily="34" charset="0"/>
                <a:cs typeface="Arial" charset="0"/>
              </a:rPr>
              <a:t>for laser-plasma acceleration for creating a compact intense x-ray source</a:t>
            </a:r>
            <a:endParaRPr lang="ru-RU" sz="1500" u="none" dirty="0">
              <a:latin typeface="Calibri" pitchFamily="34" charset="0"/>
              <a:cs typeface="Arial" charset="0"/>
            </a:endParaRPr>
          </a:p>
        </p:txBody>
      </p:sp>
      <p:pic>
        <p:nvPicPr>
          <p:cNvPr id="34" name="Рисунок 33" descr="JAI Logo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722" y="1290153"/>
            <a:ext cx="822821" cy="563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4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7760" y="4190680"/>
            <a:ext cx="897589" cy="53427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871722" y="4312257"/>
            <a:ext cx="302553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The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MALC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concept providing an opportunity for </a:t>
            </a:r>
            <a:r>
              <a:rPr lang="en-US" sz="1400" dirty="0" smtClean="0">
                <a:solidFill>
                  <a:srgbClr val="000000"/>
                </a:solidFill>
              </a:rPr>
              <a:t>multidisciplinary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research </a:t>
            </a:r>
            <a:r>
              <a:rPr lang="en-US" sz="1400" dirty="0" smtClean="0">
                <a:solidFill>
                  <a:srgbClr val="000000"/>
                </a:solidFill>
              </a:rPr>
              <a:t>and technologies’ development in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following areas: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-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Materials and Chemistry,</a:t>
            </a:r>
          </a:p>
          <a:p>
            <a:pPr>
              <a:buFontTx/>
              <a:buChar char="-"/>
            </a:pPr>
            <a:r>
              <a:rPr lang="en-US" sz="1400" dirty="0" err="1" smtClean="0">
                <a:solidFill>
                  <a:srgbClr val="000000"/>
                </a:solidFill>
              </a:rPr>
              <a:t>Bioimaging</a:t>
            </a:r>
            <a:endParaRPr lang="en-US" sz="1400" dirty="0" smtClean="0">
              <a:solidFill>
                <a:srgbClr val="000000"/>
              </a:solidFill>
            </a:endParaRPr>
          </a:p>
          <a:p>
            <a:pPr>
              <a:buFontTx/>
              <a:buChar char="-"/>
            </a:pPr>
            <a:r>
              <a:rPr lang="en-US" sz="1400" dirty="0" smtClean="0">
                <a:solidFill>
                  <a:srgbClr val="000000"/>
                </a:solidFill>
              </a:rPr>
              <a:t>Accelerator </a:t>
            </a:r>
            <a:r>
              <a:rPr lang="en-US" sz="1400" dirty="0" smtClean="0">
                <a:solidFill>
                  <a:srgbClr val="000000"/>
                </a:solidFill>
              </a:rPr>
              <a:t>and Laser Physics</a:t>
            </a:r>
            <a:endParaRPr lang="en-US" sz="1400" dirty="0" smtClean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- The physics of extreme states of matter,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Radiobiology 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and radiation genetics, etc</a:t>
            </a:r>
            <a:r>
              <a:rPr lang="en-US" sz="14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.</a:t>
            </a:r>
          </a:p>
          <a:p>
            <a:pPr>
              <a:buFontTx/>
              <a:buChar char="-"/>
            </a:pPr>
            <a:r>
              <a:rPr lang="en-US" sz="1400" dirty="0" smtClean="0">
                <a:solidFill>
                  <a:srgbClr val="000000"/>
                </a:solidFill>
              </a:rPr>
              <a:t> </a:t>
            </a:r>
            <a:endParaRPr lang="ru-RU" sz="14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40" name="Picture 10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85236"/>
          <a:stretch>
            <a:fillRect/>
          </a:stretch>
        </p:blipFill>
        <p:spPr bwMode="auto">
          <a:xfrm>
            <a:off x="8122328" y="5307451"/>
            <a:ext cx="588452" cy="695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/>
          <p:cNvPicPr/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102" y="6018223"/>
            <a:ext cx="1254446" cy="37954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42" name="Рисунок 41" descr="Logo"/>
          <p:cNvPicPr/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293" y="3659842"/>
            <a:ext cx="897589" cy="48721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4906128" y="3509210"/>
            <a:ext cx="3216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Design and creation of multidisciplinary </a:t>
            </a:r>
            <a:r>
              <a:rPr lang="en-US" sz="1600" b="1" dirty="0" err="1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accelerato</a:t>
            </a:r>
            <a:r>
              <a:rPr lang="en-US" sz="16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-laser complex </a:t>
            </a:r>
            <a:r>
              <a:rPr lang="en-US" sz="16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US" sz="16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MALC)</a:t>
            </a:r>
            <a:endParaRPr lang="ru-RU" sz="1600" b="1" dirty="0">
              <a:solidFill>
                <a:srgbClr val="656867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47" name="Picture 3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53185" y="4724959"/>
            <a:ext cx="912164" cy="588761"/>
          </a:xfrm>
          <a:prstGeom prst="rect">
            <a:avLst/>
          </a:prstGeom>
        </p:spPr>
      </p:pic>
      <p:sp>
        <p:nvSpPr>
          <p:cNvPr id="48" name="Номер слайда 2"/>
          <p:cNvSpPr txBox="1">
            <a:spLocks/>
          </p:cNvSpPr>
          <p:nvPr/>
        </p:nvSpPr>
        <p:spPr>
          <a:xfrm>
            <a:off x="6553200" y="6595447"/>
            <a:ext cx="2133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3054CDB-EA33-4FB1-ADAB-15FECA80D900}" type="slidenum">
              <a:rPr lang="ru-RU" smtClean="0">
                <a:solidFill>
                  <a:schemeClr val="accent6"/>
                </a:solidFill>
              </a:rPr>
              <a:pPr>
                <a:defRPr/>
              </a:pPr>
              <a:t>23</a:t>
            </a:fld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9" name="AutoShape 2" descr="data:image/jpeg;base64,/9j/4AAQSkZJRgABAQAAAQABAAD/2wCEAAkGBhIGDw4SEBQSERMUFRYWFRUXGBcWHxYVHyYhHR8lHh4YJCYnGCUlHxceIy8gJCw1LCwsHSoxNTwqNiorLSoBCQoKDQwOGQ0OGTUkHyM0NSksLzU1NTQ1NSk1MS81NSwxLDU1LzQ0NTIxNTU2NSw1LDE1MyoqNS80NTQtLC80MP/AABEIAGgAaAMBIgACEQEDEQH/xAAbAAEAAwADAQAAAAAAAAAAAAAABAUGAgMHAf/EADUQAAEEAAUBBQYDCQAAAAAAAAEAAgMRBAUSITFhBhMiQVEyUnGBkbEVM0IHFCNicpKhwdH/xAAZAQEAAwEBAAAAAAAAAAAAAAAAAgMEBQH/xAAoEQACAQIEBQUBAQAAAAAAAAAAAQIDEQQSIVExYZHB8BNBcYGxMiL/2gAMAwEAAhEDEQA/APcUREAREQBERAEREAREQBERAEREAREQBERAEREAREQBERAEREAREQBV8+fYfDmnSNvpv9lRYzPH5sxrG1G2R8niF/ksJFn46XHbyHVdmX5EcUxr26IWOFt1MEj3DyLi7YXzQCwTxM5SyUVfz6/RFOd2tFuy/wAJmcWO/Le1x9PP6KUszCfwKV5IikAHjMbSxzW83pshwHnW60bZmvaHAjSRd+Vc2rsPX9RNPiuJOVOUEnI5osuP2gQSyBscc8jS4N1tbtZ2HJ6rUK6NSM/5ZWmnwCIimehERAEVRmXaaLLX93T5JPdYLI+K7soz2POQ7RYc32mu2I/6qViKTn6alqWujUUc7WhYoiK4qPP4GDDBjX20R99hpD7tl2k/Nrw7rutHC6PNI2YfExOuhWztLtI2LXD6+qZ/lLTc7HCN9Brw5utkrfIPbya8nDcKN+P4kCtGFv3u9fX9um1yb08PUanNLk9vO5KnGWVxy3XciSRnLppo9Tn913b43O3dofY0uP6qLdid6NK0y3QIMXFIQyJr3ssnSGscAas8VrpQcuwLsa91uMhe4OmkrSDWwa0fpaBsBzuSVaw5C2fDyRYgB/ePc94BIFk2K4OwA+iowa9SvOtSX+X0b1v215Gmd40VTlx2/POZkcrxE3ZDFw4ZsjMRBM8UG0SLNXt7J8/Q7r5hc30uzqcvIq44wXHkkgUL/lHC1mV9kMLk79cUfjHDnEur4Xwut/YjByOlcYrMl3udr3Ne78lvVCokkun0c/LIxbjI+DKIRI9r5XveXajsC4AcnegLpScJjn5Hi8x7mSSaOKJziXu1XJsBfrTifoVaY7sicxx0TXxn90jhDGkOrgGvO+Tz0Wjy/s9h8rjfHHGA1+z731eW5PKhChNva3ZHiizz/KcNi80fhpWd+JC+3zvlGhzb4Df9KwyvBy9pcZj/AONIyBso1AE+KiaHQbG66LS4HsXhMulbLHGQ5pttucQD0BKnZVksOSh4haW63anWSbPzU4YaWmb71PVB+5nuyMze9xj5S1smrfUQKFm+ev2CjYQMx02ZS6tEOkjWLHisEEV/Tddeq0eO7M4fMHl72eI8kEi/jS7JcggljbEWVG03pBIBPqa9r5rMsJVyqDtaN38t349TrPE07uSvd2XxbYzXZpzs5kjZM92mBltZbgX2bs+oG3+EWpblEUc3fBtPrTYJG1Vxxx9kWvDYd0oZZ6vfl7GevWU5XjotiW+MSCiAR6HdR/wuL3G/RSkWidKnPWcU/lFClJcGcWMEYoAAegXJEViVtCIREQBERAEREAREQBERAEREAREQBERAEREAREQBERAEREAREQBERAEREAREQBERAEREAREQH//Z"/>
          <p:cNvSpPr>
            <a:spLocks noChangeAspect="1" noChangeArrowheads="1"/>
          </p:cNvSpPr>
          <p:nvPr/>
        </p:nvSpPr>
        <p:spPr bwMode="auto">
          <a:xfrm>
            <a:off x="63500" y="-485775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656867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626" y="2943130"/>
            <a:ext cx="344343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Forming a center of the second generation superconductors</a:t>
            </a:r>
            <a:endParaRPr lang="ru-RU" sz="1500" b="1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698" y="3472638"/>
            <a:ext cx="488743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"</a:t>
            </a:r>
            <a:r>
              <a:rPr lang="en-US" sz="1500" dirty="0" err="1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Accelarating</a:t>
            </a: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Center" + hybrid technology (high-temperature superconductors with desired properties and price)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 sz="15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Approved by the cluster’s expert panel,  under preparation for the grant committee in July-August 2012</a:t>
            </a:r>
            <a:endParaRPr lang="ru-RU" sz="15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728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Технологическая платформа «Радиационные технологии»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51600"/>
            <a:ext cx="2133600" cy="195263"/>
          </a:xfrm>
        </p:spPr>
        <p:txBody>
          <a:bodyPr/>
          <a:lstStyle/>
          <a:p>
            <a:pPr>
              <a:defRPr/>
            </a:pPr>
            <a:fld id="{A1936EAB-4929-47B9-B6E7-EB7D0EF1D59E}" type="slidenum">
              <a:rPr lang="ru-RU"/>
              <a:pPr>
                <a:defRPr/>
              </a:pPr>
              <a:t>24</a:t>
            </a:fld>
            <a:endParaRPr lang="ru-RU" dirty="0"/>
          </a:p>
        </p:txBody>
      </p:sp>
      <p:sp>
        <p:nvSpPr>
          <p:cNvPr id="44" name="Овал 43"/>
          <p:cNvSpPr/>
          <p:nvPr/>
        </p:nvSpPr>
        <p:spPr>
          <a:xfrm>
            <a:off x="916623" y="1980883"/>
            <a:ext cx="4999037" cy="478631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Овал 28"/>
          <p:cNvSpPr/>
          <p:nvPr/>
        </p:nvSpPr>
        <p:spPr>
          <a:xfrm>
            <a:off x="1702435" y="2763520"/>
            <a:ext cx="3448050" cy="3240088"/>
          </a:xfrm>
          <a:prstGeom prst="ellipse">
            <a:avLst/>
          </a:prstGeom>
          <a:solidFill>
            <a:srgbClr val="8BABDB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Овал 44"/>
          <p:cNvSpPr/>
          <p:nvPr/>
        </p:nvSpPr>
        <p:spPr>
          <a:xfrm>
            <a:off x="2423160" y="3387408"/>
            <a:ext cx="1997075" cy="1963737"/>
          </a:xfrm>
          <a:prstGeom prst="ellipse">
            <a:avLst/>
          </a:prstGeom>
          <a:solidFill>
            <a:schemeClr val="bg2">
              <a:lumMod val="50000"/>
            </a:schemeClr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</a:rPr>
              <a:t>Управление излучением и электромагнит-</a:t>
            </a:r>
            <a:r>
              <a:rPr lang="ru-RU" sz="1400" dirty="0" err="1">
                <a:solidFill>
                  <a:schemeClr val="bg1"/>
                </a:solidFill>
              </a:rPr>
              <a:t>ными</a:t>
            </a:r>
            <a:r>
              <a:rPr lang="ru-RU" sz="1400" dirty="0">
                <a:solidFill>
                  <a:schemeClr val="bg1"/>
                </a:solidFill>
              </a:rPr>
              <a:t> полями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02448" y="2763520"/>
            <a:ext cx="1150937" cy="638175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</a:rPr>
              <a:t>Изотопы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878898" y="2766695"/>
            <a:ext cx="1274762" cy="635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</a:rPr>
              <a:t>Ускорители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02573" y="5625783"/>
            <a:ext cx="1274762" cy="635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</a:rPr>
              <a:t>Лазеры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168813" y="5074657"/>
            <a:ext cx="1274763" cy="636588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</a:rPr>
              <a:t>Плазма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380217" y="5082223"/>
            <a:ext cx="1274763" cy="635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</a:rPr>
              <a:t>Магнитные поля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802573" y="1861820"/>
            <a:ext cx="1274762" cy="63658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</a:rPr>
              <a:t>Медицина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076960" y="5813108"/>
            <a:ext cx="1274763" cy="7286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</a:rPr>
              <a:t>Безопасность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1439" y="3692208"/>
            <a:ext cx="1542733" cy="67945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</a:rPr>
              <a:t>Микроэлектроника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180649" y="3650933"/>
            <a:ext cx="1407576" cy="635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</a:rPr>
              <a:t>Индустриальное облучение и  НК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494848" y="5809933"/>
            <a:ext cx="1495425" cy="7239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</a:rPr>
              <a:t>Пища и вода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8" name="Объект 2"/>
          <p:cNvSpPr txBox="1">
            <a:spLocks/>
          </p:cNvSpPr>
          <p:nvPr/>
        </p:nvSpPr>
        <p:spPr bwMode="auto">
          <a:xfrm>
            <a:off x="261144" y="995362"/>
            <a:ext cx="8556625" cy="7127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Helvetica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b="1" dirty="0" smtClean="0">
                <a:solidFill>
                  <a:schemeClr val="accent6"/>
                </a:solidFill>
              </a:rPr>
              <a:t>Технологическая платформа – механизм определения приоритетов и специализации России в глобальной системе разделения труда в сфере радиационных технологий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84437" y="1950562"/>
            <a:ext cx="3259563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ru-RU" sz="1500" b="1" dirty="0">
                <a:solidFill>
                  <a:schemeClr val="accent6"/>
                </a:solidFill>
                <a:latin typeface="+mn-lt"/>
              </a:rPr>
              <a:t>Координатор техплатформы - Кластер ядерных технологий Фонда «Сколково» </a:t>
            </a:r>
            <a:r>
              <a:rPr lang="ru-RU" sz="1500" dirty="0">
                <a:solidFill>
                  <a:schemeClr val="accent6"/>
                </a:solidFill>
                <a:latin typeface="+mn-lt"/>
              </a:rPr>
              <a:t>(решение Правительственной комиссии по высоким технологиям и инновациям от 31.01.2012</a:t>
            </a:r>
            <a:r>
              <a:rPr lang="ru-RU" sz="1500" dirty="0" smtClean="0">
                <a:solidFill>
                  <a:schemeClr val="accent6"/>
                </a:solidFill>
                <a:latin typeface="+mn-lt"/>
              </a:rPr>
              <a:t>)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endParaRPr lang="ru-RU" sz="1500" dirty="0">
              <a:solidFill>
                <a:schemeClr val="accent6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endParaRPr lang="ru-RU" sz="1500" dirty="0" smtClean="0">
              <a:solidFill>
                <a:schemeClr val="accent6"/>
              </a:solidFill>
              <a:latin typeface="+mn-lt"/>
            </a:endParaRPr>
          </a:p>
          <a:p>
            <a:pPr>
              <a:defRPr/>
            </a:pPr>
            <a:endParaRPr lang="ru-RU" sz="1500" dirty="0" smtClean="0">
              <a:solidFill>
                <a:schemeClr val="accent6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ru-RU" sz="1500" dirty="0">
                <a:solidFill>
                  <a:schemeClr val="accent6"/>
                </a:solidFill>
                <a:latin typeface="+mn-lt"/>
              </a:rPr>
              <a:t>В состав технологической платформы входят </a:t>
            </a:r>
            <a:r>
              <a:rPr lang="ru-RU" sz="1500" b="1" dirty="0">
                <a:solidFill>
                  <a:schemeClr val="accent6"/>
                </a:solidFill>
                <a:latin typeface="+mn-lt"/>
              </a:rPr>
              <a:t>более 80 организаций</a:t>
            </a:r>
            <a:r>
              <a:rPr lang="ru-RU" sz="1500" dirty="0">
                <a:solidFill>
                  <a:schemeClr val="accent6"/>
                </a:solidFill>
                <a:latin typeface="+mn-lt"/>
              </a:rPr>
              <a:t> (НИИ, университеты, бизнес и др.)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endParaRPr lang="ru-RU" sz="1500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6972642">
            <a:off x="1337576" y="3961423"/>
            <a:ext cx="1860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/>
                </a:solidFill>
              </a:rPr>
              <a:t>Оборудование</a:t>
            </a:r>
            <a:r>
              <a:rPr lang="ru-RU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/>
                </a:solidFill>
              </a:rPr>
              <a:t> </a:t>
            </a:r>
            <a:endParaRPr lang="ru-RU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4409689">
            <a:off x="3836875" y="4049546"/>
            <a:ext cx="16214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/>
                </a:solidFill>
              </a:rPr>
              <a:t>технологии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61291" y="2899529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</a:rPr>
              <a:t>и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65923" y="6260783"/>
            <a:ext cx="9124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6"/>
                </a:solidFill>
              </a:rPr>
              <a:t>Рынки</a:t>
            </a:r>
            <a:endParaRPr lang="ru-RU" sz="2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167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</a:t>
            </a:r>
            <a:r>
              <a:rPr lang="ru-RU" dirty="0" err="1" smtClean="0"/>
              <a:t>приоретизации</a:t>
            </a:r>
            <a:r>
              <a:rPr lang="ru-RU" dirty="0" smtClean="0"/>
              <a:t> и стратегической </a:t>
            </a:r>
            <a:r>
              <a:rPr lang="ru-RU" dirty="0" smtClean="0"/>
              <a:t>программы </a:t>
            </a:r>
            <a:r>
              <a:rPr lang="ru-RU" dirty="0" smtClean="0"/>
              <a:t>исследований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2FC9F4-6AB3-4F02-A19C-7300CEF35F7F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 flipH="1">
            <a:off x="374703" y="1520258"/>
            <a:ext cx="2743202" cy="4235382"/>
          </a:xfrm>
          <a:prstGeom prst="rect">
            <a:avLst/>
          </a:prstGeom>
          <a:solidFill>
            <a:srgbClr val="92D050"/>
          </a:solidFill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ru-RU" sz="2000" u="sng" dirty="0" smtClean="0"/>
              <a:t>СПИ – 1.0</a:t>
            </a:r>
          </a:p>
          <a:p>
            <a:endParaRPr lang="ru-RU" sz="2000" dirty="0" smtClean="0"/>
          </a:p>
          <a:p>
            <a:r>
              <a:rPr lang="ru-RU" sz="2000" dirty="0" smtClean="0"/>
              <a:t>ЗАДАЧА: формирование </a:t>
            </a:r>
            <a:r>
              <a:rPr lang="ru-RU" sz="2000" dirty="0"/>
              <a:t>критической </a:t>
            </a:r>
            <a:r>
              <a:rPr lang="ru-RU" sz="2000" dirty="0" smtClean="0"/>
              <a:t>массы проектов, выделенных в качестве приоритетных в рамках технологической платформы на основе качественного анализа</a:t>
            </a:r>
            <a:endParaRPr lang="ru-RU" sz="2000" b="0" dirty="0" smtClean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24180" y="5859780"/>
            <a:ext cx="8229600" cy="0"/>
          </a:xfrm>
          <a:prstGeom prst="straightConnector1">
            <a:avLst/>
          </a:prstGeom>
          <a:ln w="2857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4180" y="590192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2011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117905" y="593240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2013</a:t>
            </a:r>
            <a:endParaRPr lang="ru-RU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495345" y="591716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2015</a:t>
            </a:r>
            <a:endParaRPr lang="ru-RU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985797" y="590192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2017</a:t>
            </a:r>
            <a:endParaRPr lang="ru-RU" sz="2000" b="1" dirty="0"/>
          </a:p>
        </p:txBody>
      </p:sp>
      <p:sp>
        <p:nvSpPr>
          <p:cNvPr id="22" name="TextBox 21"/>
          <p:cNvSpPr txBox="1"/>
          <p:nvPr/>
        </p:nvSpPr>
        <p:spPr>
          <a:xfrm flipH="1">
            <a:off x="3655050" y="1520258"/>
            <a:ext cx="5218081" cy="423538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600" b="1">
                <a:solidFill>
                  <a:schemeClr val="accent6"/>
                </a:solidFill>
              </a:defRPr>
            </a:lvl1pPr>
          </a:lstStyle>
          <a:p>
            <a:r>
              <a:rPr lang="ru-RU" sz="2000" u="sng" dirty="0" smtClean="0">
                <a:solidFill>
                  <a:schemeClr val="bg1"/>
                </a:solidFill>
              </a:rPr>
              <a:t>СПИ – 2.0</a:t>
            </a:r>
          </a:p>
          <a:p>
            <a:endParaRPr lang="ru-RU" sz="2000" u="sng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ЗАДАЧИ:</a:t>
            </a:r>
          </a:p>
          <a:p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    Повышение </a:t>
            </a:r>
            <a:r>
              <a:rPr lang="ru-RU" sz="2000" dirty="0">
                <a:solidFill>
                  <a:schemeClr val="bg1"/>
                </a:solidFill>
              </a:rPr>
              <a:t>качества портфеля проектов </a:t>
            </a:r>
            <a:r>
              <a:rPr lang="ru-RU" sz="2000" dirty="0" smtClean="0">
                <a:solidFill>
                  <a:schemeClr val="bg1"/>
                </a:solidFill>
              </a:rPr>
              <a:t>за </a:t>
            </a:r>
            <a:r>
              <a:rPr lang="ru-RU" sz="2000" dirty="0" smtClean="0">
                <a:solidFill>
                  <a:schemeClr val="bg1"/>
                </a:solidFill>
              </a:rPr>
              <a:t>счет формирования требований к проектам  со стороны глобальных технологических лидеров</a:t>
            </a:r>
            <a:endParaRPr lang="ru-RU" sz="2000" dirty="0">
              <a:solidFill>
                <a:schemeClr val="bg1"/>
              </a:solidFill>
            </a:endParaRP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>
                <a:solidFill>
                  <a:schemeClr val="bg1"/>
                </a:solidFill>
              </a:rPr>
              <a:t>Формирование новой повестки – специализации России в кооперации с глобальными центрами компетенций </a:t>
            </a:r>
          </a:p>
          <a:p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3" name="Равнобедренный треугольник 22"/>
          <p:cNvSpPr/>
          <p:nvPr/>
        </p:nvSpPr>
        <p:spPr>
          <a:xfrm rot="5400000">
            <a:off x="2937249" y="2674022"/>
            <a:ext cx="804893" cy="293788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460781" y="2378339"/>
            <a:ext cx="396240" cy="433031"/>
          </a:xfrm>
          <a:prstGeom prst="ellipse">
            <a:avLst/>
          </a:prstGeom>
          <a:solidFill>
            <a:srgbClr val="FFC000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1</a:t>
            </a:r>
            <a:endParaRPr lang="ru-RU" sz="1600" b="1" dirty="0"/>
          </a:p>
        </p:txBody>
      </p:sp>
      <p:sp>
        <p:nvSpPr>
          <p:cNvPr id="26" name="Овал 25"/>
          <p:cNvSpPr/>
          <p:nvPr/>
        </p:nvSpPr>
        <p:spPr>
          <a:xfrm>
            <a:off x="3518122" y="2615855"/>
            <a:ext cx="396240" cy="433031"/>
          </a:xfrm>
          <a:prstGeom prst="ellipse">
            <a:avLst/>
          </a:prstGeom>
          <a:solidFill>
            <a:srgbClr val="FFC000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1</a:t>
            </a:r>
            <a:endParaRPr lang="ru-RU" sz="1600" b="1" dirty="0"/>
          </a:p>
        </p:txBody>
      </p:sp>
      <p:sp>
        <p:nvSpPr>
          <p:cNvPr id="27" name="Овал 26"/>
          <p:cNvSpPr/>
          <p:nvPr/>
        </p:nvSpPr>
        <p:spPr>
          <a:xfrm>
            <a:off x="3486585" y="4278067"/>
            <a:ext cx="396240" cy="433031"/>
          </a:xfrm>
          <a:prstGeom prst="ellipse">
            <a:avLst/>
          </a:prstGeom>
          <a:solidFill>
            <a:srgbClr val="FFC000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2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xmlns="" val="417635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Прямая со стрелкой 33"/>
          <p:cNvCxnSpPr/>
          <p:nvPr/>
        </p:nvCxnSpPr>
        <p:spPr>
          <a:xfrm>
            <a:off x="4553168" y="5076497"/>
            <a:ext cx="0" cy="790682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2563"/>
            <a:ext cx="7643192" cy="706437"/>
          </a:xfrm>
        </p:spPr>
        <p:txBody>
          <a:bodyPr/>
          <a:lstStyle/>
          <a:p>
            <a:r>
              <a:rPr lang="ru-RU" sz="2400" dirty="0" smtClean="0"/>
              <a:t>СПИ 1.0: логика определения приоритетов среди поступающих заявок 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2FC9F4-6AB3-4F02-A19C-7300CEF35F7F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flipH="1">
            <a:off x="3084130" y="3016161"/>
            <a:ext cx="3012087" cy="1866118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pPr algn="ctr"/>
            <a:r>
              <a:rPr lang="ru-RU" sz="1800" dirty="0"/>
              <a:t>Входящий поток существующих  инновационных проектов – </a:t>
            </a:r>
            <a:r>
              <a:rPr lang="ru-RU" sz="1800" dirty="0" smtClean="0"/>
              <a:t>(</a:t>
            </a:r>
            <a:r>
              <a:rPr lang="en-US" sz="1800" dirty="0" smtClean="0"/>
              <a:t>2</a:t>
            </a:r>
            <a:r>
              <a:rPr lang="ru-RU" sz="1800" dirty="0" smtClean="0"/>
              <a:t>49 проектов)</a:t>
            </a:r>
            <a:endParaRPr lang="ru-RU" sz="1800" dirty="0"/>
          </a:p>
        </p:txBody>
      </p:sp>
      <p:sp>
        <p:nvSpPr>
          <p:cNvPr id="12" name="TextBox 11"/>
          <p:cNvSpPr txBox="1"/>
          <p:nvPr/>
        </p:nvSpPr>
        <p:spPr>
          <a:xfrm flipH="1">
            <a:off x="110356" y="1131905"/>
            <a:ext cx="8907519" cy="98264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ru-RU" sz="1600" dirty="0" smtClean="0"/>
              <a:t>Масштаб рынка: </a:t>
            </a:r>
          </a:p>
          <a:p>
            <a:r>
              <a:rPr lang="ru-RU" sz="1600" b="0" i="1" dirty="0" smtClean="0"/>
              <a:t>Имеет ли компания доступ к достаточному для успешности данного проекта объему рынку? </a:t>
            </a:r>
          </a:p>
        </p:txBody>
      </p:sp>
      <p:sp>
        <p:nvSpPr>
          <p:cNvPr id="13" name="TextBox 12"/>
          <p:cNvSpPr txBox="1"/>
          <p:nvPr/>
        </p:nvSpPr>
        <p:spPr>
          <a:xfrm flipH="1">
            <a:off x="6637281" y="2238239"/>
            <a:ext cx="2380594" cy="35161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accent6"/>
                </a:solidFill>
              </a:defRPr>
            </a:lvl1pPr>
          </a:lstStyle>
          <a:p>
            <a:pPr algn="l">
              <a:lnSpc>
                <a:spcPct val="120000"/>
              </a:lnSpc>
            </a:pPr>
            <a:r>
              <a:rPr lang="ru-RU" sz="1600" dirty="0" smtClean="0"/>
              <a:t>Локальные условия реализации:</a:t>
            </a:r>
          </a:p>
          <a:p>
            <a:pPr algn="l">
              <a:lnSpc>
                <a:spcPct val="120000"/>
              </a:lnSpc>
            </a:pPr>
            <a:r>
              <a:rPr lang="ru-RU" sz="1600" b="0" i="1" dirty="0" smtClean="0"/>
              <a:t>Может ли быть экономически эффективно и в срок реализован проект в существующей организационной и пространственной базе ? </a:t>
            </a:r>
            <a:r>
              <a:rPr lang="ru-RU" sz="1600" i="1" dirty="0" smtClean="0"/>
              <a:t> </a:t>
            </a:r>
            <a:r>
              <a:rPr lang="ru-RU" sz="1600" b="0" dirty="0" smtClean="0"/>
              <a:t>(источник проекта, город) </a:t>
            </a:r>
            <a:endParaRPr lang="ru-RU" sz="1600" b="0" dirty="0"/>
          </a:p>
        </p:txBody>
      </p:sp>
      <p:sp>
        <p:nvSpPr>
          <p:cNvPr id="11" name="TextBox 10"/>
          <p:cNvSpPr txBox="1"/>
          <p:nvPr/>
        </p:nvSpPr>
        <p:spPr>
          <a:xfrm flipH="1">
            <a:off x="110359" y="2238238"/>
            <a:ext cx="2286000" cy="35161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>
              <a:lnSpc>
                <a:spcPct val="120000"/>
              </a:lnSpc>
              <a:defRPr sz="1500" b="1">
                <a:solidFill>
                  <a:schemeClr val="accent6"/>
                </a:solidFill>
              </a:defRPr>
            </a:lvl1pPr>
          </a:lstStyle>
          <a:p>
            <a:r>
              <a:rPr lang="ru-RU" sz="1600" dirty="0"/>
              <a:t>Компетенции:</a:t>
            </a:r>
          </a:p>
          <a:p>
            <a:r>
              <a:rPr lang="ru-RU" sz="1600" b="0" i="1" dirty="0"/>
              <a:t>Есть ли у команды проекта репутация в профессиональном сообществе и бизнес-мотивация к достижению коммерческого успеха? 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485878" y="3959984"/>
            <a:ext cx="493766" cy="0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10359" y="5914477"/>
            <a:ext cx="8907517" cy="691275"/>
          </a:xfrm>
          <a:prstGeom prst="rect">
            <a:avLst/>
          </a:prstGeom>
          <a:solidFill>
            <a:srgbClr val="92D050"/>
          </a:solidFill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ru-RU" sz="2000" dirty="0"/>
              <a:t>Перечень приоритетных проектов для </a:t>
            </a:r>
            <a:r>
              <a:rPr lang="ru-RU" sz="2000" dirty="0" smtClean="0"/>
              <a:t>поддержки - </a:t>
            </a:r>
            <a:r>
              <a:rPr lang="en-US" sz="2000" dirty="0" smtClean="0"/>
              <a:t>~ </a:t>
            </a:r>
            <a:r>
              <a:rPr lang="ru-RU" sz="2000" dirty="0"/>
              <a:t>6</a:t>
            </a:r>
            <a:r>
              <a:rPr lang="en-US" sz="2000" dirty="0" smtClean="0"/>
              <a:t>% </a:t>
            </a:r>
            <a:r>
              <a:rPr lang="ru-RU" sz="2000" dirty="0" smtClean="0"/>
              <a:t>от кол-ва поступающих проектов </a:t>
            </a:r>
            <a:endParaRPr lang="ru-RU" sz="2000" dirty="0"/>
          </a:p>
        </p:txBody>
      </p:sp>
      <p:cxnSp>
        <p:nvCxnSpPr>
          <p:cNvPr id="28" name="Прямая со стрелкой 27"/>
          <p:cNvCxnSpPr>
            <a:stCxn id="12" idx="2"/>
          </p:cNvCxnSpPr>
          <p:nvPr/>
        </p:nvCxnSpPr>
        <p:spPr>
          <a:xfrm>
            <a:off x="4564115" y="2114550"/>
            <a:ext cx="5255" cy="901611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6164301" y="3920779"/>
            <a:ext cx="409916" cy="0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0891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Результаты СПИ: 1.0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0F2D9-E457-4A26-8C62-33EB2C8025C1}" type="slidenum">
              <a:rPr lang="ru-RU"/>
              <a:pPr>
                <a:defRPr/>
              </a:pPr>
              <a:t>27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0362" y="944563"/>
            <a:ext cx="47894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u="sng" dirty="0" smtClean="0">
                <a:solidFill>
                  <a:schemeClr val="accent6"/>
                </a:solidFill>
                <a:latin typeface="+mn-lt"/>
              </a:rPr>
              <a:t>Реализованные механизмы поддержки  </a:t>
            </a:r>
            <a:endParaRPr lang="ru-RU" sz="1600" b="1" u="sng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8976" y="913152"/>
            <a:ext cx="39592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u="sng" dirty="0" smtClean="0">
                <a:solidFill>
                  <a:schemeClr val="accent6"/>
                </a:solidFill>
                <a:latin typeface="+mn-lt"/>
              </a:rPr>
              <a:t>Формируемые механизмы поддержки </a:t>
            </a:r>
            <a:endParaRPr lang="ru-RU" sz="1600" b="1" u="sng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25" y="1262542"/>
            <a:ext cx="5413813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8775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accent6"/>
                </a:solidFill>
                <a:latin typeface="+mn-lt"/>
              </a:rPr>
              <a:t> В 2011-2012 гг. </a:t>
            </a:r>
            <a:r>
              <a:rPr lang="ru-RU" sz="1200" dirty="0" smtClean="0">
                <a:solidFill>
                  <a:schemeClr val="accent6"/>
                </a:solidFill>
                <a:latin typeface="+mn-lt"/>
              </a:rPr>
              <a:t>для 15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проектов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участников 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технологической платформы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привлечено финансирование 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на сумму </a:t>
            </a:r>
            <a:r>
              <a:rPr lang="ru-RU" sz="1200" b="1" u="sng" dirty="0">
                <a:solidFill>
                  <a:schemeClr val="accent6"/>
                </a:solidFill>
                <a:latin typeface="+mn-lt"/>
              </a:rPr>
              <a:t>более 1 </a:t>
            </a:r>
            <a:r>
              <a:rPr lang="ru-RU" sz="1200" b="1" u="sng" dirty="0" smtClean="0">
                <a:solidFill>
                  <a:schemeClr val="accent6"/>
                </a:solidFill>
                <a:latin typeface="+mn-lt"/>
              </a:rPr>
              <a:t>млрд. </a:t>
            </a:r>
            <a:r>
              <a:rPr lang="ru-RU" sz="1200" b="1" u="sng" dirty="0">
                <a:solidFill>
                  <a:schemeClr val="accent6"/>
                </a:solidFill>
                <a:latin typeface="+mn-lt"/>
              </a:rPr>
              <a:t>290 млн. руб.:</a:t>
            </a:r>
          </a:p>
          <a:p>
            <a:pPr indent="358775">
              <a:spcAft>
                <a:spcPts val="600"/>
              </a:spcAft>
              <a:defRPr/>
            </a:pPr>
            <a:r>
              <a:rPr lang="ru-RU" sz="1200" dirty="0">
                <a:solidFill>
                  <a:schemeClr val="accent6"/>
                </a:solidFill>
                <a:latin typeface="+mn-lt"/>
              </a:rPr>
              <a:t>-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4 проекта 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по модернизации производств для серийного выпуска медицинской техники в рамках  ФЦП «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Развитие фармацевтической и медицинской промышленности 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РФ на период до 2020 года и дальнейшую перспективу»;</a:t>
            </a:r>
          </a:p>
          <a:p>
            <a:pPr marL="361950">
              <a:spcAft>
                <a:spcPts val="600"/>
              </a:spcAft>
              <a:buFontTx/>
              <a:buChar char="-"/>
              <a:defRPr/>
            </a:pP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en-US" sz="1200" b="1" dirty="0" smtClean="0">
                <a:solidFill>
                  <a:schemeClr val="accent6"/>
                </a:solidFill>
                <a:latin typeface="+mn-lt"/>
              </a:rPr>
              <a:t>11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проектов 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получили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грант Фонда «Сколково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».</a:t>
            </a:r>
          </a:p>
          <a:p>
            <a:pPr indent="355600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chemeClr val="accent6"/>
                </a:solidFill>
                <a:latin typeface="+mn-lt"/>
              </a:rPr>
              <a:t>28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организаций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получили статус участника Сколково и перечень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льгот (налоговые, таможенные и т.д.)</a:t>
            </a:r>
            <a:endParaRPr lang="ru-RU" sz="1200" b="1" dirty="0">
              <a:solidFill>
                <a:schemeClr val="accent6"/>
              </a:solidFill>
              <a:latin typeface="+mn-lt"/>
            </a:endParaRPr>
          </a:p>
          <a:p>
            <a:pPr indent="358775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Выстроена международная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кооперация с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несколькими глобальными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технологическими лидерами:</a:t>
            </a:r>
          </a:p>
          <a:p>
            <a:pPr indent="358775">
              <a:spcAft>
                <a:spcPts val="600"/>
              </a:spcAft>
              <a:defRPr/>
            </a:pPr>
            <a:r>
              <a:rPr lang="en-US" sz="1200" dirty="0">
                <a:solidFill>
                  <a:schemeClr val="accent6"/>
                </a:solidFill>
                <a:latin typeface="+mn-lt"/>
              </a:rPr>
              <a:t>-</a:t>
            </a:r>
            <a:r>
              <a:rPr lang="en-US" sz="12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проект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 ИЯФ и </a:t>
            </a:r>
            <a:r>
              <a:rPr lang="en-US" sz="1200" b="1" dirty="0" smtClean="0">
                <a:solidFill>
                  <a:schemeClr val="accent6"/>
                </a:solidFill>
                <a:latin typeface="+mn-lt"/>
              </a:rPr>
              <a:t>Siemens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ru-RU" sz="1200" dirty="0" smtClean="0">
                <a:solidFill>
                  <a:schemeClr val="accent6"/>
                </a:solidFill>
                <a:latin typeface="+mn-lt"/>
              </a:rPr>
              <a:t>(СВЧ - системы)</a:t>
            </a:r>
            <a:endParaRPr lang="en-US" sz="1200" dirty="0">
              <a:solidFill>
                <a:schemeClr val="accent6"/>
              </a:solidFill>
              <a:latin typeface="+mn-lt"/>
            </a:endParaRPr>
          </a:p>
          <a:p>
            <a:pPr indent="358775">
              <a:spcAft>
                <a:spcPts val="600"/>
              </a:spcAft>
              <a:defRPr/>
            </a:pPr>
            <a:r>
              <a:rPr lang="en-US" sz="1200" dirty="0">
                <a:solidFill>
                  <a:schemeClr val="accent6"/>
                </a:solidFill>
                <a:latin typeface="+mn-lt"/>
              </a:rPr>
              <a:t>- 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проект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ЭУФ </a:t>
            </a:r>
            <a:r>
              <a:rPr lang="ru-RU" sz="1200" b="1" dirty="0" err="1">
                <a:solidFill>
                  <a:schemeClr val="accent6"/>
                </a:solidFill>
                <a:latin typeface="+mn-lt"/>
              </a:rPr>
              <a:t>Лабс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 и </a:t>
            </a:r>
            <a:r>
              <a:rPr lang="en-US" sz="1200" b="1" dirty="0">
                <a:solidFill>
                  <a:schemeClr val="accent6"/>
                </a:solidFill>
                <a:latin typeface="+mn-lt"/>
              </a:rPr>
              <a:t>ASML </a:t>
            </a:r>
            <a:r>
              <a:rPr lang="ru-RU" sz="1200" dirty="0" smtClean="0">
                <a:solidFill>
                  <a:schemeClr val="accent6"/>
                </a:solidFill>
                <a:latin typeface="+mn-lt"/>
              </a:rPr>
              <a:t>(новая микроэлектроника)</a:t>
            </a:r>
            <a:endParaRPr lang="ru-RU" sz="1200" dirty="0">
              <a:solidFill>
                <a:schemeClr val="accent6"/>
              </a:solidFill>
              <a:latin typeface="+mn-lt"/>
            </a:endParaRPr>
          </a:p>
          <a:p>
            <a:pPr indent="358775">
              <a:spcAft>
                <a:spcPts val="600"/>
              </a:spcAft>
              <a:defRPr/>
            </a:pPr>
            <a:r>
              <a:rPr lang="en-US" sz="1200" dirty="0">
                <a:solidFill>
                  <a:schemeClr val="accent6"/>
                </a:solidFill>
                <a:latin typeface="+mn-lt"/>
              </a:rPr>
              <a:t>- 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п</a:t>
            </a:r>
            <a:r>
              <a:rPr lang="ru-RU" sz="1200" dirty="0" smtClean="0">
                <a:solidFill>
                  <a:schemeClr val="accent6"/>
                </a:solidFill>
                <a:latin typeface="+mn-lt"/>
              </a:rPr>
              <a:t>одготовлена 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первая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конференция поставщиков российского оборудования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 и услуг для </a:t>
            </a:r>
            <a:r>
              <a:rPr lang="en-US" sz="1200" b="1" dirty="0">
                <a:solidFill>
                  <a:schemeClr val="accent6"/>
                </a:solidFill>
                <a:latin typeface="+mn-lt"/>
              </a:rPr>
              <a:t>Varian Medical </a:t>
            </a:r>
            <a:r>
              <a:rPr lang="en-US" sz="1200" b="1" dirty="0" smtClean="0">
                <a:solidFill>
                  <a:schemeClr val="accent6"/>
                </a:solidFill>
                <a:latin typeface="+mn-lt"/>
              </a:rPr>
              <a:t>Systems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 </a:t>
            </a:r>
            <a:r>
              <a:rPr lang="ru-RU" sz="1200" dirty="0" smtClean="0">
                <a:solidFill>
                  <a:schemeClr val="accent6"/>
                </a:solidFill>
                <a:latin typeface="+mn-lt"/>
              </a:rPr>
              <a:t>(лучевая и </a:t>
            </a:r>
            <a:r>
              <a:rPr lang="ru-RU" sz="1200" dirty="0" err="1" smtClean="0">
                <a:solidFill>
                  <a:schemeClr val="accent6"/>
                </a:solidFill>
                <a:latin typeface="+mn-lt"/>
              </a:rPr>
              <a:t>радионуклидная</a:t>
            </a:r>
            <a:r>
              <a:rPr lang="ru-RU" sz="1200" dirty="0" smtClean="0">
                <a:solidFill>
                  <a:schemeClr val="accent6"/>
                </a:solidFill>
                <a:latin typeface="+mn-lt"/>
              </a:rPr>
              <a:t> терапия)</a:t>
            </a:r>
            <a:endParaRPr lang="en-US" sz="1200" dirty="0">
              <a:solidFill>
                <a:schemeClr val="accent6"/>
              </a:solidFill>
              <a:latin typeface="+mn-lt"/>
            </a:endParaRPr>
          </a:p>
          <a:p>
            <a:pPr indent="358775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accent6"/>
                </a:solidFill>
                <a:latin typeface="+mn-lt"/>
              </a:rPr>
              <a:t>Сформированы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прогнозы развития рынков применений радиационных технологий до 2030 г.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 в рамках первого аналитического доклада «Радиационные технологии: меняя характер индустрий и качество жизни» на основе глобального </a:t>
            </a:r>
            <a:r>
              <a:rPr lang="ru-RU" sz="1200" dirty="0" err="1">
                <a:solidFill>
                  <a:schemeClr val="accent6"/>
                </a:solidFill>
                <a:latin typeface="+mn-lt"/>
              </a:rPr>
              <a:t>форсайта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. </a:t>
            </a:r>
          </a:p>
          <a:p>
            <a:pPr indent="358775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Стажировка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участников проектов 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технологической </a:t>
            </a:r>
            <a:r>
              <a:rPr lang="ru-RU" sz="1200" dirty="0" smtClean="0">
                <a:solidFill>
                  <a:schemeClr val="accent6"/>
                </a:solidFill>
                <a:latin typeface="+mn-lt"/>
              </a:rPr>
              <a:t>платформы</a:t>
            </a:r>
            <a:br>
              <a:rPr lang="ru-RU" sz="1200" dirty="0" smtClean="0">
                <a:solidFill>
                  <a:schemeClr val="accent6"/>
                </a:solidFill>
                <a:latin typeface="+mn-lt"/>
              </a:rPr>
            </a:b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в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Корее 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совместно с </a:t>
            </a:r>
            <a:r>
              <a:rPr lang="en-US" sz="1200" dirty="0">
                <a:solidFill>
                  <a:schemeClr val="accent6"/>
                </a:solidFill>
                <a:latin typeface="+mn-lt"/>
              </a:rPr>
              <a:t>World Nuclear University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, МАГАТЭ, </a:t>
            </a:r>
            <a:r>
              <a:rPr lang="en-US" sz="1200" dirty="0">
                <a:solidFill>
                  <a:schemeClr val="accent6"/>
                </a:solidFill>
                <a:latin typeface="+mn-lt"/>
              </a:rPr>
              <a:t>KAERI. </a:t>
            </a:r>
            <a:endParaRPr lang="ru-RU" sz="1200" dirty="0">
              <a:solidFill>
                <a:schemeClr val="accent6"/>
              </a:solidFill>
              <a:latin typeface="+mn-lt"/>
            </a:endParaRPr>
          </a:p>
          <a:p>
            <a:pPr indent="358775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accent6"/>
                </a:solidFill>
                <a:latin typeface="+mn-lt"/>
              </a:rPr>
              <a:t>К</a:t>
            </a:r>
            <a:r>
              <a:rPr lang="ru-RU" sz="1200" dirty="0" smtClean="0">
                <a:solidFill>
                  <a:schemeClr val="accent6"/>
                </a:solidFill>
                <a:latin typeface="+mn-lt"/>
              </a:rPr>
              <a:t>онференция с глобальными технологическими лидерами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«Ускорители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частиц и радиационные технологии – для будущего России» 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(Санкт-Петербург, 28-29 сентября 2012 года).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44508" y="1457932"/>
            <a:ext cx="3720662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8775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accent6"/>
                </a:solidFill>
                <a:latin typeface="+mn-lt"/>
              </a:rPr>
              <a:t>Включение проектов в федеральные целевые и государственные программы:</a:t>
            </a:r>
          </a:p>
          <a:p>
            <a:pPr indent="358775">
              <a:spcAft>
                <a:spcPts val="600"/>
              </a:spcAft>
              <a:defRPr/>
            </a:pPr>
            <a:r>
              <a:rPr lang="ru-RU" sz="1200" dirty="0">
                <a:solidFill>
                  <a:schemeClr val="accent6"/>
                </a:solidFill>
                <a:latin typeface="+mn-lt"/>
              </a:rPr>
              <a:t>- ФЦП «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Исследования и разработки 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по приоритетным направлениям развития</a:t>
            </a:r>
            <a:br>
              <a:rPr lang="ru-RU" sz="1200" dirty="0">
                <a:solidFill>
                  <a:schemeClr val="accent6"/>
                </a:solidFill>
                <a:latin typeface="+mn-lt"/>
              </a:rPr>
            </a:br>
            <a:r>
              <a:rPr lang="ru-RU" sz="1200" dirty="0">
                <a:solidFill>
                  <a:schemeClr val="accent6"/>
                </a:solidFill>
                <a:latin typeface="+mn-lt"/>
              </a:rPr>
              <a:t>научно-технологического комплекса России»</a:t>
            </a:r>
            <a:br>
              <a:rPr lang="ru-RU" sz="1200" dirty="0">
                <a:solidFill>
                  <a:schemeClr val="accent6"/>
                </a:solidFill>
                <a:latin typeface="+mn-lt"/>
              </a:rPr>
            </a:br>
            <a:r>
              <a:rPr lang="ru-RU" sz="1200" dirty="0">
                <a:solidFill>
                  <a:schemeClr val="accent6"/>
                </a:solidFill>
                <a:latin typeface="+mn-lt"/>
              </a:rPr>
              <a:t>(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18 зонтичных тематик на 2013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год, примерно 0,5 млрд. руб. федеральных денег</a:t>
            </a:r>
            <a:r>
              <a:rPr lang="ru-RU" sz="1200" dirty="0" smtClean="0">
                <a:solidFill>
                  <a:schemeClr val="accent6"/>
                </a:solidFill>
                <a:latin typeface="+mn-lt"/>
              </a:rPr>
              <a:t>)</a:t>
            </a:r>
            <a:endParaRPr lang="ru-RU" sz="1200" dirty="0">
              <a:solidFill>
                <a:schemeClr val="accent6"/>
              </a:solidFill>
              <a:latin typeface="+mn-lt"/>
            </a:endParaRPr>
          </a:p>
          <a:p>
            <a:pPr indent="358775">
              <a:spcAft>
                <a:spcPts val="600"/>
              </a:spcAft>
              <a:defRPr/>
            </a:pPr>
            <a:r>
              <a:rPr lang="ru-RU" sz="1200" dirty="0">
                <a:solidFill>
                  <a:schemeClr val="accent6"/>
                </a:solidFill>
                <a:latin typeface="+mn-lt"/>
              </a:rPr>
              <a:t>- госпрограмма «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Развитие фармацевтической и медицинской промышленности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» (12 проектов);</a:t>
            </a:r>
          </a:p>
          <a:p>
            <a:pPr indent="358775">
              <a:spcAft>
                <a:spcPts val="600"/>
              </a:spcAft>
              <a:defRPr/>
            </a:pPr>
            <a:r>
              <a:rPr lang="ru-RU" sz="1200" dirty="0">
                <a:solidFill>
                  <a:schemeClr val="accent6"/>
                </a:solidFill>
                <a:latin typeface="+mn-lt"/>
              </a:rPr>
              <a:t>- госпрограмма «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Развитие авиационной промышленности</a:t>
            </a:r>
            <a:r>
              <a:rPr lang="ru-RU" sz="1200" dirty="0" smtClean="0">
                <a:solidFill>
                  <a:schemeClr val="accent6"/>
                </a:solidFill>
                <a:latin typeface="+mn-lt"/>
              </a:rPr>
              <a:t>»</a:t>
            </a:r>
            <a:br>
              <a:rPr lang="ru-RU" sz="1200" dirty="0" smtClean="0">
                <a:solidFill>
                  <a:schemeClr val="accent6"/>
                </a:solidFill>
                <a:latin typeface="+mn-lt"/>
              </a:rPr>
            </a:br>
            <a:r>
              <a:rPr lang="ru-RU" sz="1200" dirty="0" smtClean="0">
                <a:solidFill>
                  <a:schemeClr val="accent6"/>
                </a:solidFill>
                <a:latin typeface="+mn-lt"/>
              </a:rPr>
              <a:t>(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2 </a:t>
            </a:r>
            <a:r>
              <a:rPr lang="ru-RU" sz="1200" dirty="0" smtClean="0">
                <a:solidFill>
                  <a:schemeClr val="accent6"/>
                </a:solidFill>
                <a:latin typeface="+mn-lt"/>
              </a:rPr>
              <a:t>проекта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); </a:t>
            </a:r>
          </a:p>
          <a:p>
            <a:pPr indent="358775">
              <a:spcAft>
                <a:spcPts val="600"/>
              </a:spcAft>
              <a:defRPr/>
            </a:pPr>
            <a:r>
              <a:rPr lang="ru-RU" sz="1200" dirty="0">
                <a:solidFill>
                  <a:schemeClr val="accent6"/>
                </a:solidFill>
                <a:latin typeface="+mn-lt"/>
              </a:rPr>
              <a:t>- госпрограмма «</a:t>
            </a:r>
            <a:r>
              <a:rPr lang="ru-RU" sz="1200" b="1" dirty="0" err="1">
                <a:solidFill>
                  <a:schemeClr val="accent6"/>
                </a:solidFill>
                <a:latin typeface="+mn-lt"/>
              </a:rPr>
              <a:t>Энергоэффективность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 и развитие энергетики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» (1 проект);</a:t>
            </a:r>
          </a:p>
          <a:p>
            <a:pPr indent="358775">
              <a:spcAft>
                <a:spcPts val="600"/>
              </a:spcAft>
              <a:defRPr/>
            </a:pPr>
            <a:r>
              <a:rPr lang="ru-RU" sz="1200" dirty="0">
                <a:solidFill>
                  <a:schemeClr val="accent6"/>
                </a:solidFill>
                <a:latin typeface="+mn-lt"/>
              </a:rPr>
              <a:t>- госпрограмма «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Исследования и разработки</a:t>
            </a:r>
            <a:r>
              <a:rPr lang="ru-RU" sz="1200" dirty="0">
                <a:solidFill>
                  <a:schemeClr val="accent6"/>
                </a:solidFill>
                <a:latin typeface="+mn-lt"/>
              </a:rPr>
              <a:t>» с 2014 года.</a:t>
            </a:r>
          </a:p>
          <a:p>
            <a:pPr indent="358775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accent6"/>
                </a:solidFill>
                <a:latin typeface="+mn-lt"/>
              </a:rPr>
              <a:t>Поддержка проектов в рамках </a:t>
            </a:r>
            <a:r>
              <a:rPr lang="ru-RU" sz="1200" dirty="0" smtClean="0">
                <a:solidFill>
                  <a:schemeClr val="accent6"/>
                </a:solidFill>
                <a:latin typeface="+mn-lt"/>
              </a:rPr>
              <a:t>федеральных субсидий пилотным 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территориальным инновационным кластерам (Троицк,  Новосибирск, Томск, Санкт-Петербург, Дубна, Саров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,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Обнинск, Димитровград)</a:t>
            </a:r>
            <a:endParaRPr lang="ru-RU" sz="1200" b="1" dirty="0">
              <a:solidFill>
                <a:schemeClr val="accent6"/>
              </a:solidFill>
              <a:latin typeface="+mn-lt"/>
            </a:endParaRPr>
          </a:p>
          <a:p>
            <a:pPr indent="358775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Инвестиции из сети региональных 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ru-RU" sz="1200" b="1" dirty="0" err="1">
                <a:solidFill>
                  <a:schemeClr val="accent6"/>
                </a:solidFill>
                <a:latin typeface="+mn-lt"/>
              </a:rPr>
              <a:t>наноцентров</a:t>
            </a:r>
            <a:r>
              <a:rPr lang="ru-RU" sz="1200" b="1" dirty="0">
                <a:solidFill>
                  <a:schemeClr val="accent6"/>
                </a:solidFill>
                <a:latin typeface="+mn-lt"/>
              </a:rPr>
              <a:t> (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ФИОП </a:t>
            </a:r>
            <a:r>
              <a:rPr lang="ru-RU" sz="1200" b="1" dirty="0" err="1" smtClean="0">
                <a:solidFill>
                  <a:schemeClr val="accent6"/>
                </a:solidFill>
                <a:latin typeface="+mn-lt"/>
              </a:rPr>
              <a:t>Роснано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</a:rPr>
              <a:t>)  </a:t>
            </a:r>
            <a:endParaRPr lang="ru-RU" sz="1200" dirty="0">
              <a:solidFill>
                <a:schemeClr val="accent6"/>
              </a:solidFill>
              <a:latin typeface="+mn-lt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295104" y="1578526"/>
            <a:ext cx="0" cy="4907280"/>
          </a:xfrm>
          <a:prstGeom prst="line">
            <a:avLst/>
          </a:prstGeom>
          <a:ln>
            <a:solidFill>
              <a:schemeClr val="accent6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06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Прямая со стрелкой 33"/>
          <p:cNvCxnSpPr/>
          <p:nvPr/>
        </p:nvCxnSpPr>
        <p:spPr>
          <a:xfrm>
            <a:off x="4537402" y="4657902"/>
            <a:ext cx="0" cy="1225043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2FC9F4-6AB3-4F02-A19C-7300CEF35F7F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flipH="1">
            <a:off x="3415304" y="2776018"/>
            <a:ext cx="2176198" cy="1866118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pPr algn="ctr"/>
            <a:r>
              <a:rPr lang="ru-RU" sz="1600" dirty="0"/>
              <a:t>Форсайт,  очерчивающий  потенциальные технологические прорывы в сфере радиационных технологий </a:t>
            </a:r>
          </a:p>
        </p:txBody>
      </p:sp>
      <p:sp>
        <p:nvSpPr>
          <p:cNvPr id="12" name="TextBox 11"/>
          <p:cNvSpPr txBox="1"/>
          <p:nvPr/>
        </p:nvSpPr>
        <p:spPr>
          <a:xfrm flipH="1">
            <a:off x="110356" y="1137143"/>
            <a:ext cx="8797155" cy="94390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ru-RU" sz="1600" dirty="0"/>
              <a:t>Масштаб рынка: </a:t>
            </a:r>
          </a:p>
          <a:p>
            <a:r>
              <a:rPr lang="ru-RU" sz="1600" b="0" i="1" dirty="0"/>
              <a:t>С кем из ведущих глобальных технологических компаний мы можем вступить в кооперацию и по какому поводу? </a:t>
            </a:r>
          </a:p>
        </p:txBody>
      </p:sp>
      <p:sp>
        <p:nvSpPr>
          <p:cNvPr id="13" name="TextBox 12"/>
          <p:cNvSpPr txBox="1"/>
          <p:nvPr/>
        </p:nvSpPr>
        <p:spPr>
          <a:xfrm flipH="1">
            <a:off x="6716110" y="2290759"/>
            <a:ext cx="2191404" cy="324679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ru-RU" sz="1600" dirty="0"/>
              <a:t>Локальные условия реализации:</a:t>
            </a:r>
          </a:p>
          <a:p>
            <a:r>
              <a:rPr lang="ru-RU" sz="1600" b="0" i="1" dirty="0"/>
              <a:t>В каких точках складывается максимальная плотность профессиональной и бизнес коммуникации в сфере радиационных технологий </a:t>
            </a:r>
            <a:r>
              <a:rPr lang="ru-RU" sz="1600" b="0" i="1" dirty="0" smtClean="0"/>
              <a:t>?</a:t>
            </a:r>
            <a:endParaRPr lang="ru-RU" sz="1600" b="0" dirty="0"/>
          </a:p>
        </p:txBody>
      </p:sp>
      <p:sp>
        <p:nvSpPr>
          <p:cNvPr id="11" name="TextBox 10"/>
          <p:cNvSpPr txBox="1"/>
          <p:nvPr/>
        </p:nvSpPr>
        <p:spPr>
          <a:xfrm flipH="1">
            <a:off x="110358" y="2290759"/>
            <a:ext cx="2095063" cy="324679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1600" b="1" dirty="0">
                <a:solidFill>
                  <a:schemeClr val="accent6"/>
                </a:solidFill>
              </a:rPr>
              <a:t>Компетенции:</a:t>
            </a:r>
          </a:p>
          <a:p>
            <a:pPr algn="ctr"/>
            <a:r>
              <a:rPr lang="ru-RU" sz="1600" i="1" dirty="0">
                <a:solidFill>
                  <a:schemeClr val="accent6"/>
                </a:solidFill>
              </a:rPr>
              <a:t>Кто из российских  носителей компетенций готов к кооперации с  предпринимательскими командами?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205422" y="3735093"/>
            <a:ext cx="1131619" cy="1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10359" y="5914477"/>
            <a:ext cx="8907517" cy="785867"/>
          </a:xfrm>
          <a:prstGeom prst="rect">
            <a:avLst/>
          </a:prstGeom>
          <a:solidFill>
            <a:srgbClr val="92D050"/>
          </a:solidFill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ru-RU" sz="2000" dirty="0"/>
              <a:t>Дорожная карта – ниши для возможной специализации («пустые места для новых проектов» 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4501789" y="2180397"/>
            <a:ext cx="4081" cy="485259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5623034" y="3730933"/>
            <a:ext cx="1093076" cy="1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1043608" y="182563"/>
            <a:ext cx="7643192" cy="706437"/>
          </a:xfrm>
        </p:spPr>
        <p:txBody>
          <a:bodyPr/>
          <a:lstStyle/>
          <a:p>
            <a:r>
              <a:rPr lang="ru-RU" sz="2000" dirty="0" smtClean="0"/>
              <a:t>СПИ 2.0: формирование новых окон возможностей в системе глобальной кооперации в области РТ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5024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2882" y="2902897"/>
            <a:ext cx="1951417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500" dirty="0" smtClean="0">
                <a:solidFill>
                  <a:schemeClr val="accent6"/>
                </a:solidFill>
                <a:cs typeface="Calibri" pitchFamily="34" charset="0"/>
              </a:rPr>
              <a:t>Создание комплексных систем</a:t>
            </a:r>
          </a:p>
          <a:p>
            <a:pPr>
              <a:buFont typeface="Wingdings" pitchFamily="2" charset="2"/>
              <a:buChar char="§"/>
            </a:pPr>
            <a:r>
              <a:rPr lang="ru-RU" sz="1500" dirty="0" smtClean="0">
                <a:solidFill>
                  <a:schemeClr val="accent6"/>
                </a:solidFill>
                <a:cs typeface="Calibri" pitchFamily="34" charset="0"/>
              </a:rPr>
              <a:t>Внедрение «удешевляющих инноваций»</a:t>
            </a:r>
          </a:p>
          <a:p>
            <a:pPr>
              <a:buFont typeface="Wingdings" pitchFamily="2" charset="2"/>
              <a:buChar char="§"/>
            </a:pPr>
            <a:r>
              <a:rPr lang="ru-RU" sz="1500" dirty="0" smtClean="0">
                <a:solidFill>
                  <a:schemeClr val="accent6"/>
                </a:solidFill>
                <a:cs typeface="Calibri" pitchFamily="34" charset="0"/>
              </a:rPr>
              <a:t>Снижение стоимости сопутствующих технологий</a:t>
            </a:r>
          </a:p>
          <a:p>
            <a:pPr>
              <a:buFont typeface="Wingdings" pitchFamily="2" charset="2"/>
              <a:buChar char="§"/>
            </a:pPr>
            <a:r>
              <a:rPr lang="ru-RU" sz="1500" dirty="0" err="1" smtClean="0">
                <a:solidFill>
                  <a:schemeClr val="accent6"/>
                </a:solidFill>
                <a:cs typeface="Calibri" pitchFamily="34" charset="0"/>
              </a:rPr>
              <a:t>Компактизация</a:t>
            </a:r>
            <a:r>
              <a:rPr lang="ru-RU" sz="1500" dirty="0" smtClean="0">
                <a:solidFill>
                  <a:schemeClr val="accent6"/>
                </a:solidFill>
                <a:cs typeface="Calibri" pitchFamily="34" charset="0"/>
              </a:rPr>
              <a:t> оборудования</a:t>
            </a:r>
          </a:p>
          <a:p>
            <a:pPr>
              <a:buFont typeface="Wingdings" pitchFamily="2" charset="2"/>
              <a:buChar char="§"/>
            </a:pPr>
            <a:endParaRPr lang="ru-RU" sz="1500" dirty="0">
              <a:solidFill>
                <a:schemeClr val="accent6"/>
              </a:solidFill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endParaRPr lang="ru-RU" sz="1500" dirty="0" smtClean="0">
              <a:solidFill>
                <a:schemeClr val="accent6"/>
              </a:solidFill>
              <a:cs typeface="Calibri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97450" y="1054099"/>
            <a:ext cx="2013374" cy="133391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latin typeface="Calibri" pitchFamily="34" charset="0"/>
                <a:cs typeface="Calibri" pitchFamily="34" charset="0"/>
              </a:rPr>
              <a:t>Технологизация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 новых применений РТ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59322" y="2813025"/>
            <a:ext cx="1890542" cy="3911651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97450" y="2939065"/>
            <a:ext cx="196765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6"/>
                </a:solidFill>
                <a:cs typeface="Calibri" pitchFamily="34" charset="0"/>
              </a:rPr>
              <a:t>Микроэлектроника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6"/>
                </a:solidFill>
                <a:cs typeface="Calibri" pitchFamily="34" charset="0"/>
              </a:rPr>
              <a:t>Строительство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6"/>
                </a:solidFill>
                <a:cs typeface="Calibri" pitchFamily="34" charset="0"/>
              </a:rPr>
              <a:t>Переработка-отходов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6"/>
                </a:solidFill>
                <a:cs typeface="Calibri" pitchFamily="34" charset="0"/>
              </a:rPr>
              <a:t>Пищевая отрасль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6"/>
                </a:solidFill>
                <a:cs typeface="Calibri" pitchFamily="34" charset="0"/>
              </a:rPr>
              <a:t>Экология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6"/>
                </a:solidFill>
                <a:cs typeface="Calibri" pitchFamily="34" charset="0"/>
              </a:rPr>
              <a:t>Энерге</a:t>
            </a:r>
            <a:r>
              <a:rPr lang="ru-RU" sz="1600" dirty="0" smtClean="0">
                <a:solidFill>
                  <a:schemeClr val="accent6"/>
                </a:solidFill>
              </a:rPr>
              <a:t>тика (радиационная конверсия)</a:t>
            </a:r>
            <a:endParaRPr lang="ru-RU" sz="1600" dirty="0" smtClean="0">
              <a:solidFill>
                <a:schemeClr val="accent6"/>
              </a:solidFill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endParaRPr lang="ru-RU" sz="1600" dirty="0" smtClean="0">
              <a:solidFill>
                <a:schemeClr val="accent6"/>
              </a:solidFill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endParaRPr lang="ru-RU" sz="1400" dirty="0" smtClean="0">
              <a:solidFill>
                <a:schemeClr val="accent6"/>
              </a:solidFill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endParaRPr lang="ru-RU" sz="1400" dirty="0" smtClean="0">
              <a:solidFill>
                <a:schemeClr val="accent6"/>
              </a:solidFill>
              <a:cs typeface="Calibri" pitchFamily="34" charset="0"/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2568056" y="1298321"/>
            <a:ext cx="1656184" cy="40943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4566002" y="2455408"/>
            <a:ext cx="1656184" cy="288032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452" y="1054099"/>
            <a:ext cx="2088232" cy="133391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3862" y="2797785"/>
            <a:ext cx="2110822" cy="3911651"/>
          </a:xfrm>
          <a:prstGeom prst="round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solidFill>
                <a:schemeClr val="accent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46452" y="2455408"/>
            <a:ext cx="1837300" cy="288032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192558" y="1054099"/>
            <a:ext cx="2088232" cy="133391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Обеспечение 100% доставки дозы в мишень</a:t>
            </a:r>
            <a:endParaRPr lang="ru-RU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208710" y="2797785"/>
            <a:ext cx="2104877" cy="3911651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libri" pitchFamily="34" charset="0"/>
                <a:cs typeface="Calibri" pitchFamily="34" charset="0"/>
              </a:rPr>
              <a:t>0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26369" y="2881111"/>
            <a:ext cx="19618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500" dirty="0" smtClean="0">
                <a:solidFill>
                  <a:schemeClr val="accent6"/>
                </a:solidFill>
                <a:cs typeface="Calibri" pitchFamily="34" charset="0"/>
              </a:rPr>
              <a:t>Совершенствование технологий управления излучением</a:t>
            </a:r>
          </a:p>
          <a:p>
            <a:pPr>
              <a:buFont typeface="Wingdings" pitchFamily="2" charset="2"/>
              <a:buChar char="§"/>
            </a:pPr>
            <a:r>
              <a:rPr lang="ru-RU" sz="1500" dirty="0" smtClean="0">
                <a:solidFill>
                  <a:schemeClr val="accent6"/>
                </a:solidFill>
                <a:cs typeface="Calibri" pitchFamily="34" charset="0"/>
              </a:rPr>
              <a:t>Совершенствование технологий регистрации излучения</a:t>
            </a:r>
          </a:p>
          <a:p>
            <a:pPr>
              <a:buFont typeface="Wingdings" pitchFamily="2" charset="2"/>
              <a:buChar char="§"/>
            </a:pPr>
            <a:r>
              <a:rPr lang="ru-RU" sz="1500" dirty="0" smtClean="0">
                <a:solidFill>
                  <a:schemeClr val="accent6"/>
                </a:solidFill>
                <a:cs typeface="Calibri" pitchFamily="34" charset="0"/>
              </a:rPr>
              <a:t>Совершенствование технологий</a:t>
            </a:r>
            <a:r>
              <a:rPr lang="en-US" sz="1500" dirty="0" smtClean="0">
                <a:solidFill>
                  <a:schemeClr val="accent6"/>
                </a:solidFill>
                <a:cs typeface="Calibri" pitchFamily="34" charset="0"/>
              </a:rPr>
              <a:t> </a:t>
            </a:r>
            <a:r>
              <a:rPr lang="ru-RU" sz="1500" dirty="0" smtClean="0">
                <a:solidFill>
                  <a:schemeClr val="accent6"/>
                </a:solidFill>
                <a:cs typeface="Calibri" pitchFamily="34" charset="0"/>
              </a:rPr>
              <a:t> «определения мишени»</a:t>
            </a:r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2286662" y="2455408"/>
            <a:ext cx="1861378" cy="288032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1055660" y="177361"/>
            <a:ext cx="7962215" cy="660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2000" b="1" cap="small" baseline="0">
                <a:solidFill>
                  <a:schemeClr val="bg1"/>
                </a:solidFill>
                <a:latin typeface="+mj-lt"/>
                <a:ea typeface="+mj-ea"/>
                <a:cs typeface="Aharoni" pitchFamily="2" charset="-79"/>
                <a:sym typeface="Helvetica"/>
              </a:defRPr>
            </a:lvl1pPr>
            <a:lvl2pPr algn="ctr" eaLnBrk="0" hangingPunct="0">
              <a:defRPr sz="4400"/>
            </a:lvl2pPr>
            <a:lvl3pPr algn="ctr" eaLnBrk="0" hangingPunct="0">
              <a:defRPr sz="4400"/>
            </a:lvl3pPr>
            <a:lvl4pPr algn="ctr" eaLnBrk="0" hangingPunct="0">
              <a:defRPr sz="4400"/>
            </a:lvl4pPr>
            <a:lvl5pPr algn="ctr" eaLnBrk="0" hangingPunct="0">
              <a:defRPr sz="4400"/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/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/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/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/>
            </a:lvl9pPr>
          </a:lstStyle>
          <a:p>
            <a:r>
              <a:rPr lang="ru-RU" dirty="0"/>
              <a:t>Результаты </a:t>
            </a:r>
            <a:r>
              <a:rPr lang="ru-RU" dirty="0" err="1"/>
              <a:t>форсайта</a:t>
            </a:r>
            <a:r>
              <a:rPr lang="ru-RU" dirty="0"/>
              <a:t>: ключевые тренды, определяющие повестку развития радиационных технологий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3592" y="1289186"/>
            <a:ext cx="18562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rgbClr val="000000"/>
                </a:solidFill>
                <a:cs typeface="Calibri" pitchFamily="34" charset="0"/>
              </a:rPr>
              <a:t>Кратное снижение </a:t>
            </a:r>
            <a:r>
              <a:rPr lang="ru-RU" sz="1600" b="1" dirty="0">
                <a:solidFill>
                  <a:srgbClr val="000000"/>
                </a:solidFill>
                <a:cs typeface="Calibri" pitchFamily="34" charset="0"/>
              </a:rPr>
              <a:t>стоимости оборудования</a:t>
            </a:r>
          </a:p>
        </p:txBody>
      </p:sp>
      <p:sp>
        <p:nvSpPr>
          <p:cNvPr id="2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470752"/>
            <a:ext cx="2133600" cy="196131"/>
          </a:xfrm>
        </p:spPr>
        <p:txBody>
          <a:bodyPr/>
          <a:lstStyle/>
          <a:p>
            <a:pPr>
              <a:defRPr/>
            </a:pPr>
            <a:fld id="{63054CDB-EA33-4FB1-ADAB-15FECA80D900}" type="slidenum">
              <a:rPr lang="ru-RU" smtClean="0">
                <a:solidFill>
                  <a:schemeClr val="accent6"/>
                </a:solidFill>
              </a:rPr>
              <a:pPr>
                <a:defRPr/>
              </a:pPr>
              <a:t>29</a:t>
            </a:fld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578981" y="1030348"/>
            <a:ext cx="2438894" cy="133391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Calibri" pitchFamily="34" charset="0"/>
                <a:cs typeface="Calibri" pitchFamily="34" charset="0"/>
              </a:rPr>
              <a:t>Технологический синтез для решения глобальных проблем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65105" y="2830559"/>
            <a:ext cx="274841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5" indent="-111125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accent6"/>
                </a:solidFill>
                <a:cs typeface="Calibri" pitchFamily="34" charset="0"/>
              </a:rPr>
              <a:t>С биотехнологиями</a:t>
            </a:r>
            <a:r>
              <a:rPr lang="ru-RU" sz="1400" dirty="0" smtClean="0">
                <a:solidFill>
                  <a:schemeClr val="accent6"/>
                </a:solidFill>
                <a:cs typeface="Calibri" pitchFamily="34" charset="0"/>
              </a:rPr>
              <a:t>: </a:t>
            </a:r>
            <a:r>
              <a:rPr lang="ru-RU" sz="1200" dirty="0" smtClean="0">
                <a:solidFill>
                  <a:schemeClr val="accent6"/>
                </a:solidFill>
                <a:cs typeface="Calibri" pitchFamily="34" charset="0"/>
              </a:rPr>
              <a:t>новые средства доставки маркеров и лекарс</a:t>
            </a:r>
            <a:r>
              <a:rPr lang="ru-RU" sz="1200" dirty="0" smtClean="0">
                <a:solidFill>
                  <a:schemeClr val="accent6"/>
                </a:solidFill>
              </a:rPr>
              <a:t>тв</a:t>
            </a:r>
            <a:r>
              <a:rPr lang="ru-RU" sz="1200" dirty="0" smtClean="0">
                <a:solidFill>
                  <a:schemeClr val="accent6"/>
                </a:solidFill>
                <a:cs typeface="Calibri" pitchFamily="34" charset="0"/>
              </a:rPr>
              <a:t>; радиационная конверсия биомассы</a:t>
            </a:r>
            <a:endParaRPr lang="ru-RU" sz="1400" dirty="0" smtClean="0">
              <a:solidFill>
                <a:schemeClr val="accent6"/>
              </a:solidFill>
              <a:cs typeface="Calibri" pitchFamily="34" charset="0"/>
            </a:endParaRPr>
          </a:p>
          <a:p>
            <a:pPr marL="111125" indent="-111125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accent6"/>
                </a:solidFill>
                <a:cs typeface="Calibri" pitchFamily="34" charset="0"/>
              </a:rPr>
              <a:t>С </a:t>
            </a:r>
            <a:r>
              <a:rPr lang="ru-RU" sz="1400" b="1" dirty="0" err="1" smtClean="0">
                <a:solidFill>
                  <a:schemeClr val="accent6"/>
                </a:solidFill>
                <a:cs typeface="Calibri" pitchFamily="34" charset="0"/>
              </a:rPr>
              <a:t>роботехникой</a:t>
            </a:r>
            <a:r>
              <a:rPr lang="ru-RU" sz="1400" b="1" dirty="0" smtClean="0">
                <a:solidFill>
                  <a:schemeClr val="accent6"/>
                </a:solidFill>
                <a:cs typeface="Calibri" pitchFamily="34" charset="0"/>
              </a:rPr>
              <a:t>: </a:t>
            </a:r>
            <a:r>
              <a:rPr lang="ru-RU" sz="1400" dirty="0" smtClean="0">
                <a:solidFill>
                  <a:schemeClr val="accent6"/>
                </a:solidFill>
                <a:cs typeface="Calibri" pitchFamily="34" charset="0"/>
              </a:rPr>
              <a:t>роботизированные радиохирургические системы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accent6"/>
                </a:solidFill>
                <a:cs typeface="Calibri" pitchFamily="34" charset="0"/>
              </a:rPr>
              <a:t>С индустрией новых материалов: </a:t>
            </a:r>
            <a:r>
              <a:rPr lang="ru-RU" sz="1200" dirty="0" smtClean="0">
                <a:solidFill>
                  <a:schemeClr val="accent6"/>
                </a:solidFill>
                <a:cs typeface="Calibri" pitchFamily="34" charset="0"/>
              </a:rPr>
              <a:t>использование РТ в 3</a:t>
            </a:r>
            <a:r>
              <a:rPr lang="en-US" sz="1200" dirty="0" smtClean="0">
                <a:solidFill>
                  <a:schemeClr val="accent6"/>
                </a:solidFill>
                <a:cs typeface="Calibri" pitchFamily="34" charset="0"/>
              </a:rPr>
              <a:t>D-</a:t>
            </a:r>
            <a:r>
              <a:rPr lang="ru-RU" sz="1200" dirty="0" smtClean="0">
                <a:solidFill>
                  <a:schemeClr val="accent6"/>
                </a:solidFill>
                <a:cs typeface="Calibri" pitchFamily="34" charset="0"/>
              </a:rPr>
              <a:t>печати;</a:t>
            </a:r>
            <a:endParaRPr lang="ru-RU" sz="1200" dirty="0">
              <a:solidFill>
                <a:schemeClr val="accent6"/>
              </a:solidFill>
              <a:cs typeface="Calibri" pitchFamily="34" charset="0"/>
            </a:endParaRPr>
          </a:p>
          <a:p>
            <a:pPr marL="111125" indent="-111125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accent6"/>
                </a:solidFill>
                <a:cs typeface="Calibri" pitchFamily="34" charset="0"/>
              </a:rPr>
              <a:t>С </a:t>
            </a:r>
            <a:r>
              <a:rPr lang="en-US" sz="1400" b="1" dirty="0" smtClean="0">
                <a:solidFill>
                  <a:schemeClr val="accent6"/>
                </a:solidFill>
                <a:cs typeface="Calibri" pitchFamily="34" charset="0"/>
              </a:rPr>
              <a:t>IT </a:t>
            </a:r>
            <a:r>
              <a:rPr lang="ru-RU" sz="1400" b="1" dirty="0" smtClean="0">
                <a:solidFill>
                  <a:schemeClr val="accent6"/>
                </a:solidFill>
                <a:cs typeface="Calibri" pitchFamily="34" charset="0"/>
              </a:rPr>
              <a:t>: </a:t>
            </a:r>
          </a:p>
          <a:p>
            <a:pPr marL="111125" indent="-111125"/>
            <a:r>
              <a:rPr lang="ru-RU" sz="1400" b="1" dirty="0" smtClean="0">
                <a:solidFill>
                  <a:schemeClr val="accent6"/>
                </a:solidFill>
                <a:cs typeface="Calibri" pitchFamily="34" charset="0"/>
              </a:rPr>
              <a:t>   </a:t>
            </a:r>
            <a:r>
              <a:rPr lang="ru-RU" sz="1400" dirty="0" err="1" smtClean="0">
                <a:solidFill>
                  <a:schemeClr val="accent6"/>
                </a:solidFill>
                <a:cs typeface="Calibri" pitchFamily="34" charset="0"/>
              </a:rPr>
              <a:t>биоимиджинг</a:t>
            </a:r>
            <a:r>
              <a:rPr lang="ru-RU" sz="1400" dirty="0" smtClean="0">
                <a:solidFill>
                  <a:schemeClr val="accent6"/>
                </a:solidFill>
                <a:cs typeface="Calibri" pitchFamily="34" charset="0"/>
              </a:rPr>
              <a:t>, кван</a:t>
            </a:r>
            <a:r>
              <a:rPr lang="ru-RU" sz="1400" dirty="0" smtClean="0">
                <a:solidFill>
                  <a:schemeClr val="accent6"/>
                </a:solidFill>
              </a:rPr>
              <a:t>товые компьютеры</a:t>
            </a:r>
            <a:endParaRPr lang="en-US" sz="1400" dirty="0" smtClean="0">
              <a:solidFill>
                <a:schemeClr val="accent6"/>
              </a:solidFill>
              <a:cs typeface="Calibri" pitchFamily="34" charset="0"/>
            </a:endParaRPr>
          </a:p>
          <a:p>
            <a:pPr marL="111125" indent="-111125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accent6"/>
                </a:solidFill>
                <a:cs typeface="Calibri" pitchFamily="34" charset="0"/>
              </a:rPr>
              <a:t>C </a:t>
            </a:r>
            <a:r>
              <a:rPr lang="ru-RU" sz="1400" b="1" dirty="0" err="1" smtClean="0">
                <a:solidFill>
                  <a:schemeClr val="accent6"/>
                </a:solidFill>
                <a:cs typeface="Calibri" pitchFamily="34" charset="0"/>
              </a:rPr>
              <a:t>нанотехнологиями</a:t>
            </a:r>
            <a:r>
              <a:rPr lang="ru-RU" sz="1400" b="1" dirty="0" smtClean="0">
                <a:solidFill>
                  <a:schemeClr val="accent6"/>
                </a:solidFill>
                <a:cs typeface="Calibri" pitchFamily="34" charset="0"/>
              </a:rPr>
              <a:t> – </a:t>
            </a:r>
            <a:r>
              <a:rPr lang="ru-RU" sz="1400" dirty="0" smtClean="0">
                <a:solidFill>
                  <a:schemeClr val="accent6"/>
                </a:solidFill>
                <a:cs typeface="Calibri" pitchFamily="34" charset="0"/>
              </a:rPr>
              <a:t>выращивание </a:t>
            </a:r>
            <a:r>
              <a:rPr lang="ru-RU" sz="1400" dirty="0" err="1" smtClean="0">
                <a:solidFill>
                  <a:schemeClr val="accent6"/>
                </a:solidFill>
                <a:cs typeface="Calibri" pitchFamily="34" charset="0"/>
              </a:rPr>
              <a:t>нанос</a:t>
            </a:r>
            <a:r>
              <a:rPr lang="ru-RU" sz="1400" dirty="0" err="1" smtClean="0">
                <a:solidFill>
                  <a:schemeClr val="accent6"/>
                </a:solidFill>
              </a:rPr>
              <a:t>труктур</a:t>
            </a:r>
            <a:r>
              <a:rPr lang="ru-RU" sz="1400" dirty="0" smtClean="0">
                <a:solidFill>
                  <a:schemeClr val="accent6"/>
                </a:solidFill>
              </a:rPr>
              <a:t> по </a:t>
            </a:r>
            <a:r>
              <a:rPr lang="ru-RU" sz="1400" dirty="0" err="1" smtClean="0">
                <a:solidFill>
                  <a:schemeClr val="accent6"/>
                </a:solidFill>
              </a:rPr>
              <a:t>темплэйтам</a:t>
            </a:r>
            <a:r>
              <a:rPr lang="ru-RU" sz="1400" dirty="0" smtClean="0">
                <a:solidFill>
                  <a:schemeClr val="accent6"/>
                </a:solidFill>
              </a:rPr>
              <a:t> трековых мембран для </a:t>
            </a:r>
            <a:r>
              <a:rPr lang="ru-RU" sz="1400" dirty="0" err="1" smtClean="0">
                <a:solidFill>
                  <a:schemeClr val="accent6"/>
                </a:solidFill>
              </a:rPr>
              <a:t>спинтроники</a:t>
            </a:r>
            <a:endParaRPr lang="ru-RU" sz="1400" dirty="0" smtClean="0">
              <a:solidFill>
                <a:schemeClr val="accent6"/>
              </a:solidFill>
              <a:cs typeface="Calibri" pitchFamily="34" charset="0"/>
            </a:endParaRPr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6779376" y="2455408"/>
            <a:ext cx="2143903" cy="288032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410824" y="2809397"/>
            <a:ext cx="2607051" cy="390004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21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51C1-D5E7-4027-80FA-79D32BBD10A2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Rectangle 1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2730111" y="1831230"/>
            <a:ext cx="5670549" cy="833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 lIns="108000" tIns="108000" rIns="108000" bIns="108000" anchor="ctr">
            <a:spAutoFit/>
          </a:bodyPr>
          <a:lstStyle/>
          <a:p>
            <a:pPr>
              <a:defRPr/>
            </a:pPr>
            <a:r>
              <a:rPr lang="en-US" sz="2000" b="1" cap="small" dirty="0" smtClean="0">
                <a:latin typeface="+mj-lt"/>
                <a:sym typeface="Helvetica"/>
              </a:rPr>
              <a:t>Diversify the economy through innovation and entrepreneurship</a:t>
            </a:r>
            <a:endParaRPr lang="en-US" sz="2000" b="1" cap="small" dirty="0">
              <a:latin typeface="+mj-lt"/>
              <a:sym typeface="Helvetica"/>
            </a:endParaRPr>
          </a:p>
        </p:txBody>
      </p:sp>
      <p:sp>
        <p:nvSpPr>
          <p:cNvPr id="6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730111" y="5109182"/>
            <a:ext cx="5670549" cy="1110661"/>
          </a:xfrm>
          <a:prstGeom prst="rect">
            <a:avLst/>
          </a:prstGeom>
          <a:solidFill>
            <a:schemeClr val="accent6">
              <a:alpha val="50196"/>
            </a:scheme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wrap="square" lIns="108000" tIns="108000" rIns="108000" bIns="108000" anchor="ctr">
            <a:spAutoFit/>
          </a:bodyPr>
          <a:lstStyle/>
          <a:p>
            <a:pPr eaLnBrk="0" hangingPunct="0">
              <a:buClr>
                <a:schemeClr val="tx1"/>
              </a:buClr>
              <a:buFont typeface="Wingdings" pitchFamily="2" charset="2"/>
              <a:buNone/>
            </a:pPr>
            <a:r>
              <a:rPr lang="en-US" sz="2000" b="1" cap="small" dirty="0" smtClean="0">
                <a:solidFill>
                  <a:schemeClr val="bg1"/>
                </a:solidFill>
                <a:latin typeface="+mn-lt"/>
                <a:sym typeface="Helvetica"/>
              </a:rPr>
              <a:t>Nurture </a:t>
            </a:r>
            <a:r>
              <a:rPr lang="en-US" sz="2000" b="1" cap="small" dirty="0" smtClean="0">
                <a:solidFill>
                  <a:schemeClr val="bg1"/>
                </a:solidFill>
                <a:latin typeface="+mn-lt"/>
                <a:sym typeface="Helvetica"/>
              </a:rPr>
              <a:t>competitive </a:t>
            </a:r>
            <a:r>
              <a:rPr lang="en-US" sz="2000" b="1" cap="small" dirty="0">
                <a:solidFill>
                  <a:schemeClr val="bg1"/>
                </a:solidFill>
                <a:latin typeface="+mn-lt"/>
                <a:sym typeface="Helvetica"/>
              </a:rPr>
              <a:t>knowledge-based </a:t>
            </a:r>
            <a:r>
              <a:rPr lang="en-US" sz="2000" b="1" cap="small" dirty="0" smtClean="0">
                <a:solidFill>
                  <a:schemeClr val="bg1"/>
                </a:solidFill>
                <a:latin typeface="+mn-lt"/>
                <a:sym typeface="Helvetica"/>
              </a:rPr>
              <a:t>companies</a:t>
            </a:r>
          </a:p>
          <a:p>
            <a:pPr eaLnBrk="0" hangingPunct="0">
              <a:buClr>
                <a:schemeClr val="tx1"/>
              </a:buClr>
              <a:buFont typeface="Wingdings" pitchFamily="2" charset="2"/>
              <a:buNone/>
            </a:pPr>
            <a:endParaRPr lang="en-US" b="1" dirty="0">
              <a:latin typeface="Helvetica"/>
              <a:sym typeface="Helvetica"/>
            </a:endParaRPr>
          </a:p>
        </p:txBody>
      </p:sp>
      <p:sp>
        <p:nvSpPr>
          <p:cNvPr id="7" name="Rectangle 8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2730111" y="2918741"/>
            <a:ext cx="5670549" cy="833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5"/>
            </a:solidFill>
            <a:miter lim="800000"/>
            <a:headEnd/>
            <a:tailEnd/>
          </a:ln>
        </p:spPr>
        <p:txBody>
          <a:bodyPr wrap="square" lIns="108000" tIns="108000" rIns="108000" bIns="108000" anchor="ctr">
            <a:spAutoFit/>
          </a:bodyPr>
          <a:lstStyle/>
          <a:p>
            <a:pPr eaLnBrk="0" hangingPunct="0">
              <a:buClr>
                <a:schemeClr val="tx1"/>
              </a:buClr>
              <a:buFont typeface="Wingdings" pitchFamily="2" charset="2"/>
              <a:buNone/>
            </a:pPr>
            <a:r>
              <a:rPr lang="en-US" sz="2000" b="1" cap="small" dirty="0" smtClean="0">
                <a:latin typeface="+mj-lt"/>
                <a:sym typeface="Helvetica"/>
              </a:rPr>
              <a:t>Integrate </a:t>
            </a:r>
            <a:r>
              <a:rPr lang="en-US" sz="2000" b="1" cap="small" dirty="0">
                <a:latin typeface="+mj-lt"/>
                <a:sym typeface="Helvetica"/>
              </a:rPr>
              <a:t>Russian science and technology into the global economy</a:t>
            </a:r>
            <a:endParaRPr lang="en-US" sz="2000" b="1" dirty="0">
              <a:latin typeface="+mj-lt"/>
              <a:sym typeface="Helvetica"/>
            </a:endParaRPr>
          </a:p>
        </p:txBody>
      </p:sp>
      <p:sp>
        <p:nvSpPr>
          <p:cNvPr id="8" name="Rectangle 10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2730111" y="3991568"/>
            <a:ext cx="5670549" cy="833663"/>
          </a:xfrm>
          <a:prstGeom prst="rect">
            <a:avLst/>
          </a:prstGeom>
          <a:solidFill>
            <a:srgbClr val="CCFF66">
              <a:alpha val="69804"/>
            </a:srgbClr>
          </a:solidFill>
          <a:ln w="3175">
            <a:solidFill>
              <a:srgbClr val="006600"/>
            </a:solidFill>
            <a:miter lim="800000"/>
            <a:headEnd/>
            <a:tailEnd/>
          </a:ln>
        </p:spPr>
        <p:txBody>
          <a:bodyPr wrap="square" lIns="108000" tIns="108000" rIns="108000" bIns="108000" anchor="ctr">
            <a:spAutoFit/>
          </a:bodyPr>
          <a:lstStyle/>
          <a:p>
            <a:pPr>
              <a:defRPr/>
            </a:pPr>
            <a:r>
              <a:rPr lang="en-US" sz="2000" b="1" cap="small" dirty="0">
                <a:latin typeface="+mj-lt"/>
                <a:sym typeface="Helvetica"/>
              </a:rPr>
              <a:t>Develop human capital through world-class </a:t>
            </a:r>
            <a:r>
              <a:rPr lang="en-US" sz="2000" b="1" cap="small" dirty="0" smtClean="0">
                <a:latin typeface="+mj-lt"/>
                <a:sym typeface="Helvetica"/>
              </a:rPr>
              <a:t>research a</a:t>
            </a:r>
            <a:r>
              <a:rPr lang="en-US" sz="2000" b="1" cap="small" dirty="0" smtClean="0">
                <a:solidFill>
                  <a:prstClr val="black"/>
                </a:solidFill>
                <a:latin typeface="Calibri"/>
                <a:sym typeface="Helvetica"/>
              </a:rPr>
              <a:t>nd development</a:t>
            </a:r>
            <a:endParaRPr lang="en-US" sz="2000" b="1" cap="small" dirty="0">
              <a:latin typeface="+mj-lt"/>
              <a:sym typeface="Helvetica"/>
            </a:endParaRPr>
          </a:p>
        </p:txBody>
      </p:sp>
      <p:sp>
        <p:nvSpPr>
          <p:cNvPr id="9" name="Полилиния 8"/>
          <p:cNvSpPr/>
          <p:nvPr>
            <p:custDataLst>
              <p:tags r:id="rId6"/>
            </p:custDataLst>
          </p:nvPr>
        </p:nvSpPr>
        <p:spPr>
          <a:xfrm flipV="1">
            <a:off x="1182111" y="4908571"/>
            <a:ext cx="1476000" cy="432000"/>
          </a:xfrm>
          <a:custGeom>
            <a:avLst/>
            <a:gdLst>
              <a:gd name="connsiteX0" fmla="*/ 0 w 1343025"/>
              <a:gd name="connsiteY0" fmla="*/ 552450 h 552450"/>
              <a:gd name="connsiteX1" fmla="*/ 552450 w 1343025"/>
              <a:gd name="connsiteY1" fmla="*/ 0 h 552450"/>
              <a:gd name="connsiteX2" fmla="*/ 1343025 w 1343025"/>
              <a:gd name="connsiteY2" fmla="*/ 0 h 552450"/>
              <a:gd name="connsiteX0" fmla="*/ 0 w 1343025"/>
              <a:gd name="connsiteY0" fmla="*/ 552450 h 552450"/>
              <a:gd name="connsiteX1" fmla="*/ 114300 w 1343025"/>
              <a:gd name="connsiteY1" fmla="*/ 433388 h 552450"/>
              <a:gd name="connsiteX2" fmla="*/ 552450 w 1343025"/>
              <a:gd name="connsiteY2" fmla="*/ 0 h 552450"/>
              <a:gd name="connsiteX3" fmla="*/ 1343025 w 1343025"/>
              <a:gd name="connsiteY3" fmla="*/ 0 h 552450"/>
              <a:gd name="connsiteX0" fmla="*/ 0 w 1228725"/>
              <a:gd name="connsiteY0" fmla="*/ 433388 h 433388"/>
              <a:gd name="connsiteX1" fmla="*/ 438150 w 1228725"/>
              <a:gd name="connsiteY1" fmla="*/ 0 h 433388"/>
              <a:gd name="connsiteX2" fmla="*/ 1228725 w 1228725"/>
              <a:gd name="connsiteY2" fmla="*/ 0 h 433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8725" h="433388">
                <a:moveTo>
                  <a:pt x="0" y="433388"/>
                </a:moveTo>
                <a:lnTo>
                  <a:pt x="438150" y="0"/>
                </a:lnTo>
                <a:lnTo>
                  <a:pt x="1228725" y="0"/>
                </a:lnTo>
              </a:path>
            </a:pathLst>
          </a:custGeom>
          <a:ln>
            <a:solidFill>
              <a:srgbClr val="FF0000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единительная линия 9"/>
          <p:cNvCxnSpPr/>
          <p:nvPr>
            <p:custDataLst>
              <p:tags r:id="rId7"/>
            </p:custDataLst>
          </p:nvPr>
        </p:nvCxnSpPr>
        <p:spPr>
          <a:xfrm flipV="1">
            <a:off x="2134586" y="3335569"/>
            <a:ext cx="540000" cy="0"/>
          </a:xfrm>
          <a:prstGeom prst="line">
            <a:avLst/>
          </a:prstGeom>
          <a:ln>
            <a:solidFill>
              <a:schemeClr val="accent5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>
            <p:custDataLst>
              <p:tags r:id="rId8"/>
            </p:custDataLst>
          </p:nvPr>
        </p:nvCxnSpPr>
        <p:spPr>
          <a:xfrm>
            <a:off x="1794111" y="4423089"/>
            <a:ext cx="864000" cy="0"/>
          </a:xfrm>
          <a:prstGeom prst="line">
            <a:avLst/>
          </a:prstGeom>
          <a:ln>
            <a:solidFill>
              <a:srgbClr val="00B050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>
            <p:custDataLst>
              <p:tags r:id="rId9"/>
            </p:custDataLst>
          </p:nvPr>
        </p:nvCxnSpPr>
        <p:spPr>
          <a:xfrm>
            <a:off x="1542337" y="2248047"/>
            <a:ext cx="1152000" cy="0"/>
          </a:xfrm>
          <a:prstGeom prst="line">
            <a:avLst/>
          </a:prstGeom>
          <a:ln>
            <a:solidFill>
              <a:schemeClr val="accent4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24000" y="76200"/>
            <a:ext cx="4368891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defRPr>
            </a:lvl1pPr>
            <a:lvl2pPr marL="37931725" indent="-37474525"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endParaRPr lang="en-US" dirty="0"/>
          </a:p>
          <a:p>
            <a:r>
              <a:rPr lang="en-US" sz="2800" dirty="0">
                <a:solidFill>
                  <a:schemeClr val="bg1"/>
                </a:solidFill>
              </a:rPr>
              <a:t>Skolkovo Mission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20" name="Хорда 19"/>
          <p:cNvSpPr>
            <a:spLocks/>
          </p:cNvSpPr>
          <p:nvPr/>
        </p:nvSpPr>
        <p:spPr bwMode="gray">
          <a:xfrm rot="12180000">
            <a:off x="-934778" y="1985592"/>
            <a:ext cx="2988515" cy="2952000"/>
          </a:xfrm>
          <a:prstGeom prst="chord">
            <a:avLst/>
          </a:prstGeom>
          <a:solidFill>
            <a:srgbClr val="D3E515"/>
          </a:solidFill>
          <a:ln w="9525" algn="ctr">
            <a:solidFill>
              <a:srgbClr val="646464"/>
            </a:solidFill>
            <a:miter lim="800000"/>
            <a:headEnd/>
            <a:tailEnd/>
          </a:ln>
          <a:effectLst/>
        </p:spPr>
        <p:txBody>
          <a:bodyPr lIns="90000" tIns="82800" rIns="306000" bIns="46800" rtlCol="0" anchor="ctr"/>
          <a:lstStyle/>
          <a:p>
            <a:pPr algn="ctr" defTabSz="995363" fontAlgn="auto">
              <a:spcBef>
                <a:spcPts val="0"/>
              </a:spcBef>
              <a:spcAft>
                <a:spcPts val="0"/>
              </a:spcAft>
            </a:pPr>
            <a:endParaRPr lang="ru-RU" sz="1400" b="1" kern="0" dirty="0" smtClean="0">
              <a:solidFill>
                <a:srgbClr val="CCFF66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" y="2947515"/>
            <a:ext cx="1576613" cy="103420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32509" y="1083072"/>
            <a:ext cx="86313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Clr>
                <a:srgbClr val="5ECB1B"/>
              </a:buClr>
              <a:buNone/>
            </a:pPr>
            <a:r>
              <a:rPr lang="en-US" sz="2800" dirty="0" err="1" smtClean="0"/>
              <a:t>Skolkovo</a:t>
            </a:r>
            <a:r>
              <a:rPr lang="en-US" sz="2800" dirty="0" smtClean="0"/>
              <a:t> is a strategic development initiative designed to:</a:t>
            </a:r>
            <a:endParaRPr lang="ru-RU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27918908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1499" y="394587"/>
            <a:ext cx="7852949" cy="26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eaLnBrk="0" hangingPunct="0">
              <a:defRPr sz="2000" b="1" cap="small" baseline="0">
                <a:solidFill>
                  <a:schemeClr val="bg1"/>
                </a:solidFill>
                <a:latin typeface="+mj-lt"/>
                <a:ea typeface="+mj-ea"/>
                <a:cs typeface="Aharoni" pitchFamily="2" charset="-79"/>
              </a:defRPr>
            </a:lvl1pPr>
            <a:lvl2pPr algn="ctr" eaLnBrk="0" hangingPunct="0">
              <a:defRPr sz="4400"/>
            </a:lvl2pPr>
            <a:lvl3pPr algn="ctr" eaLnBrk="0" hangingPunct="0">
              <a:defRPr sz="4400"/>
            </a:lvl3pPr>
            <a:lvl4pPr algn="ctr" eaLnBrk="0" hangingPunct="0">
              <a:defRPr sz="4400"/>
            </a:lvl4pPr>
            <a:lvl5pPr algn="ctr" eaLnBrk="0" hangingPunct="0">
              <a:defRPr sz="4400"/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/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/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/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/>
            </a:lvl9pPr>
          </a:lstStyle>
          <a:p>
            <a:r>
              <a:rPr lang="ru-RU" dirty="0"/>
              <a:t>Для каких рынков применения РТ</a:t>
            </a:r>
            <a:r>
              <a:rPr lang="en-US" dirty="0"/>
              <a:t> </a:t>
            </a:r>
            <a:r>
              <a:rPr lang="ru-RU" dirty="0"/>
              <a:t>мы ищем глобальных технологических партнеров? 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02780559"/>
              </p:ext>
            </p:extLst>
          </p:nvPr>
        </p:nvGraphicFramePr>
        <p:xfrm>
          <a:off x="500034" y="2463864"/>
          <a:ext cx="7786742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6706" y="1267519"/>
            <a:ext cx="8647743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accent6"/>
                </a:solidFill>
              </a:defRPr>
            </a:lvl1pPr>
          </a:lstStyle>
          <a:p>
            <a:r>
              <a:rPr lang="ru-RU" dirty="0"/>
              <a:t>Из 100 лидирующих по выручке компаний мира, 20 </a:t>
            </a:r>
            <a:r>
              <a:rPr lang="ru-RU" dirty="0" smtClean="0"/>
              <a:t>используют радиационные технологии в своих производственно-технологических процессах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331640" y="6020957"/>
            <a:ext cx="29049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chemeClr val="accent6"/>
                </a:solidFill>
              </a:rPr>
              <a:t>Размер пунсона – объём рынка в млрд. долларов</a:t>
            </a:r>
            <a:endParaRPr lang="ru-RU" sz="1000" dirty="0">
              <a:solidFill>
                <a:schemeClr val="accent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423146" y="3166661"/>
            <a:ext cx="10550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/>
              <a:t>Зрелый рынок</a:t>
            </a:r>
            <a:endParaRPr lang="ru-RU" sz="1100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148231" y="5055179"/>
            <a:ext cx="16049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/>
              <a:t>Открывающийся рынок</a:t>
            </a:r>
            <a:endParaRPr lang="ru-RU" sz="1100" dirty="0"/>
          </a:p>
        </p:txBody>
      </p:sp>
      <p:sp>
        <p:nvSpPr>
          <p:cNvPr id="1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470752"/>
            <a:ext cx="2133600" cy="196131"/>
          </a:xfrm>
        </p:spPr>
        <p:txBody>
          <a:bodyPr/>
          <a:lstStyle/>
          <a:p>
            <a:pPr>
              <a:defRPr/>
            </a:pPr>
            <a:fld id="{63054CDB-EA33-4FB1-ADAB-15FECA80D900}" type="slidenum">
              <a:rPr lang="ru-RU" smtClean="0"/>
              <a:pPr>
                <a:defRPr/>
              </a:pPr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5958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074" y="172811"/>
            <a:ext cx="8057862" cy="706437"/>
          </a:xfrm>
        </p:spPr>
        <p:txBody>
          <a:bodyPr/>
          <a:lstStyle/>
          <a:p>
            <a:r>
              <a:rPr lang="en-US" sz="2000" dirty="0" smtClean="0"/>
              <a:t>Mechanisms of cooperation with Regional </a:t>
            </a:r>
            <a:r>
              <a:rPr lang="en-US" sz="2000" dirty="0" smtClean="0"/>
              <a:t>Nuclear and  Radiation </a:t>
            </a:r>
            <a:r>
              <a:rPr lang="en-US" sz="2000" dirty="0" smtClean="0"/>
              <a:t>technologies  </a:t>
            </a:r>
            <a:r>
              <a:rPr lang="en-US" sz="2000" dirty="0" smtClean="0"/>
              <a:t>Centers are established  </a:t>
            </a:r>
            <a:r>
              <a:rPr lang="ru-RU" sz="2000" dirty="0" smtClean="0"/>
              <a:t>– </a:t>
            </a:r>
            <a:r>
              <a:rPr lang="en-US" sz="2000" dirty="0" smtClean="0"/>
              <a:t>Technological Platform “Radiation Technologies</a:t>
            </a:r>
            <a:r>
              <a:rPr lang="en-US" sz="2000" dirty="0" smtClean="0"/>
              <a:t>”</a:t>
            </a:r>
            <a:endParaRPr lang="ru-RU" sz="2000" dirty="0"/>
          </a:p>
        </p:txBody>
      </p:sp>
      <p:grpSp>
        <p:nvGrpSpPr>
          <p:cNvPr id="28" name="Группа 27"/>
          <p:cNvGrpSpPr/>
          <p:nvPr/>
        </p:nvGrpSpPr>
        <p:grpSpPr>
          <a:xfrm>
            <a:off x="402934" y="1548667"/>
            <a:ext cx="7080917" cy="3914053"/>
            <a:chOff x="-54280" y="2179307"/>
            <a:chExt cx="7080917" cy="3914053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/>
            </a:blip>
            <a:srcRect/>
            <a:stretch>
              <a:fillRect/>
            </a:stretch>
          </p:blipFill>
          <p:spPr bwMode="auto">
            <a:xfrm>
              <a:off x="-54280" y="2179307"/>
              <a:ext cx="4967791" cy="3914053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900000"/>
              </a:camera>
              <a:lightRig rig="threePt" dir="t"/>
            </a:scene3d>
            <a:extLst/>
          </p:spPr>
        </p:pic>
        <p:sp>
          <p:nvSpPr>
            <p:cNvPr id="5" name="Oval 21"/>
            <p:cNvSpPr>
              <a:spLocks noChangeArrowheads="1"/>
            </p:cNvSpPr>
            <p:nvPr/>
          </p:nvSpPr>
          <p:spPr bwMode="auto">
            <a:xfrm>
              <a:off x="1220420" y="4035504"/>
              <a:ext cx="278765" cy="22741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  <p:sp>
          <p:nvSpPr>
            <p:cNvPr id="6" name="Oval 21"/>
            <p:cNvSpPr>
              <a:spLocks noChangeArrowheads="1"/>
            </p:cNvSpPr>
            <p:nvPr/>
          </p:nvSpPr>
          <p:spPr bwMode="auto">
            <a:xfrm>
              <a:off x="1464817" y="3892844"/>
              <a:ext cx="278765" cy="227409"/>
            </a:xfrm>
            <a:prstGeom prst="ellipse">
              <a:avLst/>
            </a:prstGeom>
            <a:solidFill>
              <a:srgbClr val="FFC000"/>
            </a:solidFill>
            <a:ln w="57150">
              <a:solidFill>
                <a:srgbClr val="00B050"/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  <p:sp>
          <p:nvSpPr>
            <p:cNvPr id="7" name="Oval 21"/>
            <p:cNvSpPr>
              <a:spLocks noChangeArrowheads="1"/>
            </p:cNvSpPr>
            <p:nvPr/>
          </p:nvSpPr>
          <p:spPr bwMode="auto">
            <a:xfrm>
              <a:off x="3633836" y="4364613"/>
              <a:ext cx="278765" cy="22740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  <p:sp>
          <p:nvSpPr>
            <p:cNvPr id="8" name="Oval 21"/>
            <p:cNvSpPr>
              <a:spLocks noChangeArrowheads="1"/>
            </p:cNvSpPr>
            <p:nvPr/>
          </p:nvSpPr>
          <p:spPr bwMode="auto">
            <a:xfrm>
              <a:off x="1460998" y="3168242"/>
              <a:ext cx="278765" cy="227410"/>
            </a:xfrm>
            <a:prstGeom prst="ellipse">
              <a:avLst/>
            </a:prstGeom>
            <a:solidFill>
              <a:srgbClr val="FFC000"/>
            </a:solidFill>
            <a:ln w="57150">
              <a:solidFill>
                <a:srgbClr val="00B050"/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  <p:sp>
          <p:nvSpPr>
            <p:cNvPr id="9" name="Oval 21"/>
            <p:cNvSpPr>
              <a:spLocks noChangeArrowheads="1"/>
            </p:cNvSpPr>
            <p:nvPr/>
          </p:nvSpPr>
          <p:spPr bwMode="auto">
            <a:xfrm>
              <a:off x="2316386" y="4517161"/>
              <a:ext cx="278765" cy="22740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  <p:sp>
          <p:nvSpPr>
            <p:cNvPr id="10" name="Oval 21"/>
            <p:cNvSpPr>
              <a:spLocks noChangeArrowheads="1"/>
            </p:cNvSpPr>
            <p:nvPr/>
          </p:nvSpPr>
          <p:spPr bwMode="auto">
            <a:xfrm>
              <a:off x="3400896" y="4827906"/>
              <a:ext cx="278765" cy="22740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  <p:sp>
          <p:nvSpPr>
            <p:cNvPr id="11" name="Прямоугольник 31"/>
            <p:cNvSpPr>
              <a:spLocks noChangeArrowheads="1"/>
            </p:cNvSpPr>
            <p:nvPr/>
          </p:nvSpPr>
          <p:spPr bwMode="auto">
            <a:xfrm>
              <a:off x="876492" y="3443712"/>
              <a:ext cx="14973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ru-RU" sz="1200" b="1" dirty="0" err="1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Moscow</a:t>
              </a:r>
              <a:r>
                <a:rPr lang="ru-RU" sz="12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 - </a:t>
              </a:r>
              <a:r>
                <a:rPr lang="ru-RU" sz="1200" b="1" dirty="0" err="1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Troitsk</a:t>
              </a:r>
              <a:r>
                <a:rPr lang="ru-RU" sz="12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 – </a:t>
              </a:r>
              <a:endParaRPr lang="en-US" sz="12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/>
                <a:cs typeface="Arial"/>
              </a:endParaRPr>
            </a:p>
            <a:p>
              <a:pPr algn="ctr">
                <a:buNone/>
              </a:pPr>
              <a:r>
                <a:rPr lang="ru-RU" sz="1200" b="1" dirty="0" err="1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Dubna</a:t>
              </a:r>
              <a:endParaRPr lang="ru-RU" sz="1200" b="1" dirty="0">
                <a:solidFill>
                  <a:schemeClr val="accent6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2" name="Прямоугольник 23"/>
            <p:cNvSpPr>
              <a:spLocks noChangeArrowheads="1"/>
            </p:cNvSpPr>
            <p:nvPr/>
          </p:nvSpPr>
          <p:spPr bwMode="auto">
            <a:xfrm>
              <a:off x="901527" y="4319413"/>
              <a:ext cx="11437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 err="1" smtClean="0">
                  <a:solidFill>
                    <a:schemeClr val="accent6">
                      <a:lumMod val="95000"/>
                      <a:lumOff val="5000"/>
                    </a:schemeClr>
                  </a:solidFill>
                </a:rPr>
                <a:t>Obninsk</a:t>
              </a:r>
              <a:r>
                <a:rPr lang="en-US" sz="1200" b="1" dirty="0">
                  <a:solidFill>
                    <a:schemeClr val="accent6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1200" b="1" dirty="0" smtClean="0">
                  <a:solidFill>
                    <a:schemeClr val="accent6">
                      <a:lumMod val="95000"/>
                      <a:lumOff val="5000"/>
                    </a:schemeClr>
                  </a:solidFill>
                </a:rPr>
                <a:t>– </a:t>
              </a:r>
              <a:r>
                <a:rPr lang="en-US" sz="1200" b="1" dirty="0" err="1" smtClean="0">
                  <a:solidFill>
                    <a:schemeClr val="accent6">
                      <a:lumMod val="95000"/>
                      <a:lumOff val="5000"/>
                    </a:schemeClr>
                  </a:solidFill>
                </a:rPr>
                <a:t>Protvino</a:t>
              </a:r>
              <a:r>
                <a:rPr lang="en-US" sz="1200" b="1" dirty="0" smtClean="0">
                  <a:solidFill>
                    <a:schemeClr val="accent6">
                      <a:lumMod val="95000"/>
                      <a:lumOff val="5000"/>
                    </a:schemeClr>
                  </a:solidFill>
                </a:rPr>
                <a:t> - </a:t>
              </a:r>
              <a:r>
                <a:rPr lang="en-US" sz="1200" b="1" dirty="0" err="1" smtClean="0">
                  <a:solidFill>
                    <a:schemeClr val="accent6">
                      <a:lumMod val="95000"/>
                      <a:lumOff val="5000"/>
                    </a:schemeClr>
                  </a:solidFill>
                </a:rPr>
                <a:t>Chernogolovka</a:t>
              </a:r>
              <a:endParaRPr lang="ru-RU" sz="1200" b="1" dirty="0">
                <a:solidFill>
                  <a:schemeClr val="accent6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3" name="Прямоугольник 20"/>
            <p:cNvSpPr>
              <a:spLocks noChangeArrowheads="1"/>
            </p:cNvSpPr>
            <p:nvPr/>
          </p:nvSpPr>
          <p:spPr bwMode="auto">
            <a:xfrm>
              <a:off x="3265333" y="4570835"/>
              <a:ext cx="1349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1200" b="1" dirty="0" err="1" smtClean="0">
                  <a:solidFill>
                    <a:schemeClr val="accent6">
                      <a:lumMod val="95000"/>
                      <a:lumOff val="5000"/>
                    </a:schemeClr>
                  </a:solidFill>
                </a:rPr>
                <a:t>Ekaterenburg</a:t>
              </a:r>
              <a:endParaRPr lang="ru-RU" sz="1200" b="1" dirty="0">
                <a:solidFill>
                  <a:schemeClr val="accent6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4" name="Прямоугольник 19"/>
            <p:cNvSpPr>
              <a:spLocks noChangeArrowheads="1"/>
            </p:cNvSpPr>
            <p:nvPr/>
          </p:nvSpPr>
          <p:spPr bwMode="auto">
            <a:xfrm>
              <a:off x="1970795" y="4291661"/>
              <a:ext cx="15494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 err="1" smtClean="0">
                  <a:solidFill>
                    <a:schemeClr val="accent6">
                      <a:lumMod val="95000"/>
                      <a:lumOff val="5000"/>
                    </a:schemeClr>
                  </a:solidFill>
                </a:rPr>
                <a:t>Dimitrovgrad</a:t>
              </a:r>
              <a:endParaRPr lang="ru-RU" sz="1200" b="1" dirty="0">
                <a:solidFill>
                  <a:schemeClr val="accent6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5" name="Прямоугольник 22"/>
            <p:cNvSpPr>
              <a:spLocks noChangeArrowheads="1"/>
            </p:cNvSpPr>
            <p:nvPr/>
          </p:nvSpPr>
          <p:spPr bwMode="auto">
            <a:xfrm>
              <a:off x="2942652" y="5027065"/>
              <a:ext cx="102913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 err="1" smtClean="0">
                  <a:solidFill>
                    <a:schemeClr val="accent6">
                      <a:lumMod val="95000"/>
                      <a:lumOff val="5000"/>
                    </a:schemeClr>
                  </a:solidFill>
                </a:rPr>
                <a:t>Snezhinsk</a:t>
              </a:r>
              <a:endParaRPr lang="ru-RU" sz="1200" b="1" dirty="0">
                <a:solidFill>
                  <a:schemeClr val="accent6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6" name="Прямоугольник 28"/>
            <p:cNvSpPr>
              <a:spLocks noChangeArrowheads="1"/>
            </p:cNvSpPr>
            <p:nvPr/>
          </p:nvSpPr>
          <p:spPr bwMode="auto">
            <a:xfrm>
              <a:off x="1068109" y="2727410"/>
              <a:ext cx="20620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buNone/>
              </a:pPr>
              <a:r>
                <a:rPr lang="ru-RU" sz="1200" b="1" dirty="0" err="1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St</a:t>
              </a:r>
              <a:r>
                <a:rPr lang="ru-RU" sz="12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. </a:t>
              </a:r>
              <a:r>
                <a:rPr lang="ru-RU" sz="1200" b="1" dirty="0" err="1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Petersburg</a:t>
              </a:r>
              <a:r>
                <a:rPr lang="en-US" sz="12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 – </a:t>
              </a:r>
            </a:p>
            <a:p>
              <a:pPr algn="ctr">
                <a:buNone/>
              </a:pPr>
              <a:r>
                <a:rPr lang="ru-RU" sz="1200" b="1" dirty="0" err="1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Gatchina</a:t>
              </a:r>
              <a:r>
                <a:rPr lang="ru-RU" sz="12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 </a:t>
              </a:r>
              <a:r>
                <a:rPr lang="en-US" sz="12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 –  </a:t>
              </a:r>
              <a:r>
                <a:rPr lang="ru-RU" sz="1200" b="1" dirty="0" err="1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Sosnovyi</a:t>
              </a:r>
              <a:r>
                <a:rPr lang="ru-RU" sz="1200" b="1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 </a:t>
              </a:r>
              <a:r>
                <a:rPr lang="ru-RU" sz="1200" b="1" dirty="0" err="1" smtClean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/>
                  <a:cs typeface="Arial"/>
                </a:rPr>
                <a:t>bor</a:t>
              </a:r>
              <a:endParaRPr lang="ru-RU" sz="1200" b="1" dirty="0">
                <a:solidFill>
                  <a:srgbClr val="000000">
                    <a:lumMod val="95000"/>
                    <a:lumOff val="5000"/>
                  </a:srgbClr>
                </a:solidFill>
                <a:latin typeface="Calibri"/>
                <a:cs typeface="Arial"/>
              </a:endParaRPr>
            </a:p>
          </p:txBody>
        </p:sp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2451" y="2379746"/>
              <a:ext cx="2251122" cy="1928035"/>
            </a:xfrm>
            <a:prstGeom prst="rect">
              <a:avLst/>
            </a:prstGeom>
            <a:noFill/>
            <a:ln w="12700" cap="rnd" algn="ctr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Прямоугольник 23"/>
            <p:cNvSpPr/>
            <p:nvPr/>
          </p:nvSpPr>
          <p:spPr>
            <a:xfrm>
              <a:off x="4775515" y="2360696"/>
              <a:ext cx="2251122" cy="1928035"/>
            </a:xfrm>
            <a:prstGeom prst="rect">
              <a:avLst/>
            </a:prstGeom>
            <a:no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5216028" y="3231900"/>
              <a:ext cx="278765" cy="206222"/>
            </a:xfrm>
            <a:prstGeom prst="ellipse">
              <a:avLst/>
            </a:prstGeom>
            <a:solidFill>
              <a:srgbClr val="FFC000"/>
            </a:solidFill>
            <a:ln w="57150">
              <a:solidFill>
                <a:srgbClr val="00B050"/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  <p:sp>
          <p:nvSpPr>
            <p:cNvPr id="26" name="Прямоугольник 37"/>
            <p:cNvSpPr>
              <a:spLocks noChangeArrowheads="1"/>
            </p:cNvSpPr>
            <p:nvPr/>
          </p:nvSpPr>
          <p:spPr bwMode="auto">
            <a:xfrm>
              <a:off x="4803044" y="2736293"/>
              <a:ext cx="132890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accent6">
                      <a:lumMod val="95000"/>
                      <a:lumOff val="5000"/>
                    </a:schemeClr>
                  </a:solidFill>
                </a:rPr>
                <a:t>Novosibirsk – Tomsk – </a:t>
              </a:r>
              <a:r>
                <a:rPr lang="en-US" sz="1200" b="1" dirty="0" err="1" smtClean="0">
                  <a:solidFill>
                    <a:schemeClr val="accent6">
                      <a:lumMod val="95000"/>
                      <a:lumOff val="5000"/>
                    </a:schemeClr>
                  </a:solidFill>
                </a:rPr>
                <a:t>Seversk</a:t>
              </a:r>
              <a:endParaRPr lang="ru-RU" sz="1200" b="1" dirty="0">
                <a:solidFill>
                  <a:schemeClr val="accent6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11755" y="1025040"/>
            <a:ext cx="6504706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000000"/>
                </a:solidFill>
              </a:rPr>
              <a:t>Regional nuclear centers are playing a role of:</a:t>
            </a:r>
            <a:endParaRPr lang="ru-RU" sz="1500" dirty="0" smtClean="0">
              <a:solidFill>
                <a:srgbClr val="000000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sz="1500" dirty="0" smtClean="0">
                <a:solidFill>
                  <a:schemeClr val="accent6"/>
                </a:solidFill>
              </a:rPr>
              <a:t>Sources of projects for Nuclear Technology Cluster;</a:t>
            </a:r>
            <a:endParaRPr lang="ru-RU" sz="1500" dirty="0">
              <a:solidFill>
                <a:schemeClr val="accent6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sz="1500" dirty="0" smtClean="0">
                <a:solidFill>
                  <a:schemeClr val="accent6"/>
                </a:solidFill>
              </a:rPr>
              <a:t>Centers for development of comprehensive nuclear R&amp;D infrastructure; </a:t>
            </a:r>
            <a:endParaRPr lang="ru-RU" sz="1500" dirty="0">
              <a:solidFill>
                <a:schemeClr val="accent6"/>
              </a:solidFill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sz="1500" dirty="0" smtClean="0">
                <a:solidFill>
                  <a:schemeClr val="accent6"/>
                </a:solidFill>
              </a:rPr>
              <a:t>Basis for </a:t>
            </a:r>
            <a:r>
              <a:rPr lang="en-US" sz="1500" dirty="0" err="1" smtClean="0">
                <a:solidFill>
                  <a:schemeClr val="accent6"/>
                </a:solidFill>
              </a:rPr>
              <a:t>Skolkovo</a:t>
            </a:r>
            <a:r>
              <a:rPr lang="en-US" sz="1500" dirty="0" smtClean="0">
                <a:solidFill>
                  <a:schemeClr val="accent6"/>
                </a:solidFill>
              </a:rPr>
              <a:t> residents industrial development. </a:t>
            </a:r>
            <a:endParaRPr lang="ru-RU" sz="1500" dirty="0">
              <a:solidFill>
                <a:schemeClr val="accent6"/>
              </a:solidFill>
            </a:endParaRPr>
          </a:p>
        </p:txBody>
      </p:sp>
      <p:sp>
        <p:nvSpPr>
          <p:cNvPr id="31" name="Oval 21"/>
          <p:cNvSpPr>
            <a:spLocks noChangeArrowheads="1"/>
          </p:cNvSpPr>
          <p:nvPr/>
        </p:nvSpPr>
        <p:spPr bwMode="auto">
          <a:xfrm>
            <a:off x="2329920" y="3367626"/>
            <a:ext cx="278765" cy="227409"/>
          </a:xfrm>
          <a:prstGeom prst="ellipse">
            <a:avLst/>
          </a:prstGeom>
          <a:solidFill>
            <a:srgbClr val="FFC000"/>
          </a:solidFill>
          <a:ln w="57150">
            <a:solidFill>
              <a:srgbClr val="00B050"/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/>
          </a:p>
        </p:txBody>
      </p:sp>
      <p:sp>
        <p:nvSpPr>
          <p:cNvPr id="34" name="Прямоугольник 22"/>
          <p:cNvSpPr>
            <a:spLocks noChangeArrowheads="1"/>
          </p:cNvSpPr>
          <p:nvPr/>
        </p:nvSpPr>
        <p:spPr bwMode="auto">
          <a:xfrm>
            <a:off x="2488023" y="3187024"/>
            <a:ext cx="7117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 smtClean="0">
                <a:solidFill>
                  <a:schemeClr val="accent6">
                    <a:lumMod val="95000"/>
                    <a:lumOff val="5000"/>
                  </a:schemeClr>
                </a:solidFill>
              </a:rPr>
              <a:t>Sarov</a:t>
            </a:r>
            <a:endParaRPr lang="ru-RU" sz="1200" b="1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5760088" y="3730624"/>
            <a:ext cx="244548" cy="223284"/>
          </a:xfrm>
          <a:prstGeom prst="ellipse">
            <a:avLst/>
          </a:prstGeom>
          <a:solidFill>
            <a:srgbClr val="FFC000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Овал 35"/>
          <p:cNvSpPr/>
          <p:nvPr/>
        </p:nvSpPr>
        <p:spPr>
          <a:xfrm>
            <a:off x="5775570" y="4112001"/>
            <a:ext cx="244548" cy="223284"/>
          </a:xfrm>
          <a:prstGeom prst="ellipse">
            <a:avLst/>
          </a:prstGeom>
          <a:solidFill>
            <a:srgbClr val="FFC000"/>
          </a:solidFill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6058567" y="3689499"/>
            <a:ext cx="2864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accent6"/>
                </a:solidFill>
              </a:rPr>
              <a:t>Regional </a:t>
            </a:r>
            <a:r>
              <a:rPr lang="en-US" sz="1200" i="1" dirty="0" smtClean="0">
                <a:solidFill>
                  <a:schemeClr val="accent6"/>
                </a:solidFill>
              </a:rPr>
              <a:t>Center of Competence </a:t>
            </a:r>
            <a:r>
              <a:rPr lang="ru-RU" sz="1200" i="1" dirty="0" smtClean="0">
                <a:solidFill>
                  <a:schemeClr val="accent6"/>
                </a:solidFill>
              </a:rPr>
              <a:t> </a:t>
            </a:r>
            <a:endParaRPr lang="ru-RU" sz="1200" i="1" dirty="0">
              <a:solidFill>
                <a:schemeClr val="accent6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46339" y="4095990"/>
            <a:ext cx="2735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accent6"/>
                </a:solidFill>
              </a:rPr>
              <a:t>Regional </a:t>
            </a:r>
            <a:r>
              <a:rPr lang="en-US" sz="1200" i="1" dirty="0" smtClean="0">
                <a:solidFill>
                  <a:schemeClr val="accent6"/>
                </a:solidFill>
              </a:rPr>
              <a:t>Center of Competence where </a:t>
            </a:r>
            <a:r>
              <a:rPr lang="en-US" sz="1200" i="1" dirty="0">
                <a:solidFill>
                  <a:schemeClr val="accent6"/>
                </a:solidFill>
              </a:rPr>
              <a:t>Project </a:t>
            </a:r>
            <a:r>
              <a:rPr lang="en-US" sz="1200" i="1" dirty="0" smtClean="0">
                <a:solidFill>
                  <a:schemeClr val="accent6"/>
                </a:solidFill>
              </a:rPr>
              <a:t>Offices of Nuclear Cluster or partner organizations are </a:t>
            </a:r>
            <a:r>
              <a:rPr lang="en-US" sz="1200" i="1" dirty="0">
                <a:solidFill>
                  <a:schemeClr val="accent6"/>
                </a:solidFill>
              </a:rPr>
              <a:t>located </a:t>
            </a:r>
            <a:r>
              <a:rPr lang="ru-RU" sz="1200" i="1" dirty="0">
                <a:solidFill>
                  <a:schemeClr val="accent6"/>
                </a:solidFill>
              </a:rPr>
              <a:t>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944" y="4730879"/>
            <a:ext cx="9050523" cy="2062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January, 30</a:t>
            </a:r>
            <a:r>
              <a:rPr lang="en-US" sz="1600" b="1" baseline="30000" dirty="0" smtClean="0">
                <a:solidFill>
                  <a:srgbClr val="000000"/>
                </a:solidFill>
              </a:rPr>
              <a:t>th</a:t>
            </a:r>
            <a:r>
              <a:rPr lang="en-US" sz="1600" b="1" dirty="0" smtClean="0">
                <a:solidFill>
                  <a:srgbClr val="000000"/>
                </a:solidFill>
              </a:rPr>
              <a:t>, </a:t>
            </a:r>
            <a:r>
              <a:rPr lang="ru-RU" sz="1600" b="1" dirty="0" smtClean="0">
                <a:solidFill>
                  <a:srgbClr val="000000"/>
                </a:solidFill>
              </a:rPr>
              <a:t>2012  </a:t>
            </a:r>
            <a:r>
              <a:rPr lang="ru-RU" sz="1600" dirty="0" smtClean="0">
                <a:solidFill>
                  <a:srgbClr val="000000"/>
                </a:solidFill>
              </a:rPr>
              <a:t>- </a:t>
            </a:r>
            <a:r>
              <a:rPr lang="en-US" sz="1600" dirty="0" smtClean="0">
                <a:solidFill>
                  <a:srgbClr val="000000"/>
                </a:solidFill>
              </a:rPr>
              <a:t>According the decision of Government Commission on  high technologies and innovations Nuclear Technology Cluster was appointed as a coordinator of Russian Technology Platform “Radiation Technologies” . The Platform brings together more then 70 organizations, including leading  Russian R&amp;D centers, universities, manufacturing and engineering companies, state and private owned corporations - </a:t>
            </a:r>
            <a:r>
              <a:rPr lang="en-US" sz="1600" dirty="0" err="1" smtClean="0">
                <a:solidFill>
                  <a:srgbClr val="000000"/>
                </a:solidFill>
              </a:rPr>
              <a:t>Skolkovo</a:t>
            </a:r>
            <a:r>
              <a:rPr lang="en-US" sz="1600" dirty="0" smtClean="0">
                <a:solidFill>
                  <a:srgbClr val="000000"/>
                </a:solidFill>
              </a:rPr>
              <a:t> residents.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June, 5</a:t>
            </a:r>
            <a:r>
              <a:rPr lang="en-US" sz="1600" b="1" baseline="30000" dirty="0" smtClean="0">
                <a:solidFill>
                  <a:srgbClr val="000000"/>
                </a:solidFill>
              </a:rPr>
              <a:t>th, 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</a:rPr>
              <a:t>2012  –  </a:t>
            </a:r>
            <a:r>
              <a:rPr lang="en-US" sz="1600" dirty="0" smtClean="0">
                <a:solidFill>
                  <a:srgbClr val="000000"/>
                </a:solidFill>
              </a:rPr>
              <a:t>Nuclear Cluster  conducted the  first </a:t>
            </a:r>
            <a:r>
              <a:rPr lang="en-US" sz="1600" dirty="0">
                <a:solidFill>
                  <a:srgbClr val="000000"/>
                </a:solidFill>
              </a:rPr>
              <a:t>Advisory </a:t>
            </a:r>
            <a:r>
              <a:rPr lang="en-US" sz="1600" dirty="0" smtClean="0">
                <a:solidFill>
                  <a:srgbClr val="000000"/>
                </a:solidFill>
              </a:rPr>
              <a:t>Board’s meeting  of the Association of Professionals in the field of Radiation Technologies. As a result it was decided  to establish an Association of Professionals  and approve a list of Advisory  Board members 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470752"/>
            <a:ext cx="2133600" cy="196131"/>
          </a:xfrm>
        </p:spPr>
        <p:txBody>
          <a:bodyPr/>
          <a:lstStyle/>
          <a:p>
            <a:pPr>
              <a:defRPr/>
            </a:pPr>
            <a:fld id="{63054CDB-EA33-4FB1-ADAB-15FECA80D900}" type="slidenum">
              <a:rPr lang="ru-RU" smtClean="0"/>
              <a:pPr>
                <a:defRPr/>
              </a:pPr>
              <a:t>31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0002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472" y="4321459"/>
            <a:ext cx="8778110" cy="239693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3464" indent="-283464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lang="en-US" dirty="0">
                <a:solidFill>
                  <a:schemeClr val="accent6"/>
                </a:solidFill>
                <a:latin typeface="Calibri"/>
                <a:cs typeface="Arial"/>
              </a:rPr>
              <a:t>Project activity intensification for 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a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wide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network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of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existing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research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and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manufacturing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sites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in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all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areas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of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RT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application</a:t>
            </a:r>
            <a:r>
              <a:rPr lang="en-US" b="1" dirty="0">
                <a:solidFill>
                  <a:schemeClr val="accent6"/>
                </a:solidFill>
                <a:latin typeface="Calibri"/>
                <a:cs typeface="Arial"/>
              </a:rPr>
              <a:t>s</a:t>
            </a:r>
            <a:endParaRPr lang="ru-RU" b="1" dirty="0">
              <a:solidFill>
                <a:schemeClr val="accent6"/>
              </a:solidFill>
              <a:latin typeface="Calibri"/>
              <a:cs typeface="Arial"/>
            </a:endParaRPr>
          </a:p>
          <a:p>
            <a:pPr marL="283464" indent="-283464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Ensuring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accelerated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commercialization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of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existing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scientific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and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techn</a:t>
            </a:r>
            <a:r>
              <a:rPr lang="en-US" dirty="0" err="1">
                <a:solidFill>
                  <a:schemeClr val="accent6"/>
                </a:solidFill>
                <a:latin typeface="Calibri"/>
                <a:cs typeface="Arial"/>
              </a:rPr>
              <a:t>ological</a:t>
            </a:r>
            <a:r>
              <a:rPr lang="en-US" dirty="0">
                <a:solidFill>
                  <a:schemeClr val="accent6"/>
                </a:solidFill>
                <a:latin typeface="Calibri"/>
                <a:cs typeface="Arial"/>
              </a:rPr>
              <a:t> potential </a:t>
            </a:r>
          </a:p>
          <a:p>
            <a:pPr marL="283464" indent="-283464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"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Building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up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"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missing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competencies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to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develop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world-class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breakthrough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products</a:t>
            </a:r>
            <a:endParaRPr lang="ru-RU" dirty="0">
              <a:solidFill>
                <a:schemeClr val="accent6"/>
              </a:solidFill>
              <a:latin typeface="Calibri"/>
              <a:cs typeface="Arial"/>
            </a:endParaRPr>
          </a:p>
          <a:p>
            <a:pPr marL="283464" indent="-283464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Embedding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into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international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production-and-processing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chains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,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including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consortium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creation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</a:p>
          <a:p>
            <a:pPr marL="283464" indent="-283464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Launching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new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projects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dirty="0" err="1">
                <a:solidFill>
                  <a:schemeClr val="accent6"/>
                </a:solidFill>
                <a:latin typeface="Calibri"/>
                <a:cs typeface="Arial"/>
              </a:rPr>
              <a:t>in</a:t>
            </a:r>
            <a:r>
              <a:rPr lang="en-US" dirty="0">
                <a:solidFill>
                  <a:schemeClr val="accent6"/>
                </a:solidFill>
                <a:latin typeface="Calibri"/>
                <a:cs typeface="Arial"/>
              </a:rPr>
              <a:t> the field of</a:t>
            </a:r>
            <a:r>
              <a:rPr lang="ru-RU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multidisciplinary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  <a:r>
              <a:rPr lang="ru-RU" b="1" dirty="0" err="1">
                <a:solidFill>
                  <a:schemeClr val="accent6"/>
                </a:solidFill>
                <a:latin typeface="Calibri"/>
                <a:cs typeface="Arial"/>
              </a:rPr>
              <a:t>studies</a:t>
            </a:r>
            <a:r>
              <a:rPr lang="ru-RU" b="1" dirty="0">
                <a:solidFill>
                  <a:schemeClr val="accent6"/>
                </a:solidFill>
                <a:latin typeface="Calibri"/>
                <a:cs typeface="Arial"/>
              </a:rPr>
              <a:t> </a:t>
            </a:r>
          </a:p>
        </p:txBody>
      </p:sp>
      <p:sp>
        <p:nvSpPr>
          <p:cNvPr id="21" name="KMATable27TextBox2"/>
          <p:cNvSpPr>
            <a:spLocks noChangeArrowheads="1"/>
          </p:cNvSpPr>
          <p:nvPr/>
        </p:nvSpPr>
        <p:spPr bwMode="auto">
          <a:xfrm>
            <a:off x="346840" y="3905251"/>
            <a:ext cx="8257508" cy="345152"/>
          </a:xfrm>
          <a:prstGeom prst="rect">
            <a:avLst/>
          </a:prstGeom>
          <a:solidFill>
            <a:srgbClr val="92D050"/>
          </a:solidFill>
          <a:ln w="19050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91413" tIns="45705" rIns="91413" bIns="45705" anchor="ctr"/>
          <a:lstStyle/>
          <a:p>
            <a:pPr algn="ctr" defTabSz="978408">
              <a:buNone/>
            </a:pPr>
            <a:r>
              <a:rPr lang="ru-RU" b="1" dirty="0">
                <a:solidFill>
                  <a:srgbClr val="000000"/>
                </a:solidFill>
                <a:latin typeface="Calibri"/>
                <a:cs typeface="Arial"/>
              </a:rPr>
              <a:t>ACTUAL OBJECTIVES FOR RUSSIAN RT DEVELOPMENT</a:t>
            </a:r>
          </a:p>
        </p:txBody>
      </p:sp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="" xmlns:p14="http://schemas.microsoft.com/office/powerpoint/2010/main" val="2664018765"/>
              </p:ext>
            </p:extLst>
          </p:nvPr>
        </p:nvGraphicFramePr>
        <p:xfrm>
          <a:off x="4524522" y="1250779"/>
          <a:ext cx="4521200" cy="2304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Заголовок 1"/>
          <p:cNvSpPr>
            <a:spLocks noGrp="1"/>
          </p:cNvSpPr>
          <p:nvPr>
            <p:ph type="title"/>
          </p:nvPr>
        </p:nvSpPr>
        <p:spPr>
          <a:xfrm>
            <a:off x="1043608" y="195263"/>
            <a:ext cx="7643192" cy="706437"/>
          </a:xfrm>
        </p:spPr>
        <p:txBody>
          <a:bodyPr/>
          <a:lstStyle/>
          <a:p>
            <a:r>
              <a:rPr lang="en-US" sz="2000" dirty="0" smtClean="0"/>
              <a:t>Russian R&amp;D centers and companies are able to become leaders on the global radiation technologies markets</a:t>
            </a:r>
            <a:endParaRPr lang="ru-RU" sz="2000" dirty="0"/>
          </a:p>
        </p:txBody>
      </p:sp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="" xmlns:p14="http://schemas.microsoft.com/office/powerpoint/2010/main" val="3879514974"/>
              </p:ext>
            </p:extLst>
          </p:nvPr>
        </p:nvGraphicFramePr>
        <p:xfrm>
          <a:off x="281065" y="1644171"/>
          <a:ext cx="4281557" cy="2470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Прямоугольник 34"/>
          <p:cNvSpPr/>
          <p:nvPr/>
        </p:nvSpPr>
        <p:spPr>
          <a:xfrm>
            <a:off x="-570" y="1020488"/>
            <a:ext cx="46652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6"/>
                </a:solidFill>
              </a:rPr>
              <a:t>In  2012 the US DOE’s Science </a:t>
            </a:r>
            <a:r>
              <a:rPr lang="en-US" sz="1400" dirty="0">
                <a:solidFill>
                  <a:schemeClr val="accent6"/>
                </a:solidFill>
              </a:rPr>
              <a:t>Department </a:t>
            </a:r>
            <a:r>
              <a:rPr lang="en-US" sz="1400" dirty="0" smtClean="0">
                <a:solidFill>
                  <a:schemeClr val="accent6"/>
                </a:solidFill>
              </a:rPr>
              <a:t>has launched a preparation of 10 years strategy program aimed to stimulate development of accelerator technologies </a:t>
            </a:r>
          </a:p>
        </p:txBody>
      </p:sp>
      <p:sp>
        <p:nvSpPr>
          <p:cNvPr id="39" name="Номер слайда 2"/>
          <p:cNvSpPr txBox="1">
            <a:spLocks/>
          </p:cNvSpPr>
          <p:nvPr/>
        </p:nvSpPr>
        <p:spPr>
          <a:xfrm>
            <a:off x="6553200" y="6470752"/>
            <a:ext cx="2133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63054CDB-EA33-4FB1-ADAB-15FECA80D900}" type="slidenum">
              <a:rPr lang="ru-RU" smtClean="0"/>
              <a:pPr>
                <a:defRPr/>
              </a:pPr>
              <a:t>32</a:t>
            </a:fld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916463" y="946605"/>
            <a:ext cx="42692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400" b="1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Dynamic</a:t>
            </a:r>
            <a:r>
              <a:rPr lang="ru-RU" sz="1400" b="1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1400" b="1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growth</a:t>
            </a:r>
            <a:r>
              <a:rPr lang="ru-RU" sz="1400" b="1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1400" b="1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of</a:t>
            </a:r>
            <a:r>
              <a:rPr lang="ru-RU" sz="1400" b="1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1400" b="1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individual</a:t>
            </a:r>
            <a:r>
              <a:rPr lang="ru-RU" sz="1400" b="1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RT </a:t>
            </a:r>
            <a:r>
              <a:rPr lang="ru-RU" sz="1400" b="1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market</a:t>
            </a:r>
            <a:r>
              <a:rPr lang="ru-RU" sz="1400" b="1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1400" b="1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sectors</a:t>
            </a:r>
            <a:r>
              <a:rPr lang="ru-RU" sz="1400" b="1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1400" b="0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in</a:t>
            </a:r>
            <a:r>
              <a:rPr lang="ru-RU" sz="1400" b="0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1400" b="0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Russia</a:t>
            </a:r>
            <a:r>
              <a:rPr lang="ru-RU" sz="1400" b="0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1400" b="0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in</a:t>
            </a:r>
            <a:r>
              <a:rPr lang="ru-RU" sz="1400" b="0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2010-2020 ( </a:t>
            </a:r>
            <a:r>
              <a:rPr lang="en-US" sz="1400" b="0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$</a:t>
            </a:r>
            <a:r>
              <a:rPr lang="ru-RU" sz="1400" b="0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B) </a:t>
            </a:r>
            <a:r>
              <a:rPr lang="ru-RU" sz="1400" b="0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is</a:t>
            </a:r>
            <a:r>
              <a:rPr lang="ru-RU" sz="1400" b="0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1400" b="1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a </a:t>
            </a:r>
            <a:r>
              <a:rPr lang="ru-RU" sz="1400" b="1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window</a:t>
            </a:r>
            <a:r>
              <a:rPr lang="ru-RU" sz="1400" b="1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of </a:t>
            </a:r>
            <a:r>
              <a:rPr lang="ru-RU" sz="1400" b="1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opportunities</a:t>
            </a:r>
            <a:r>
              <a:rPr lang="ru-RU" sz="1400" b="1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1400" b="1" i="0" dirty="0" err="1" smtClean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for</a:t>
            </a:r>
            <a:r>
              <a:rPr lang="en-US" sz="1400" b="1" i="0" dirty="0" smtClean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intensive</a:t>
            </a:r>
            <a:r>
              <a:rPr lang="ru-RU" sz="1400" b="1" i="0" dirty="0" smtClean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1400" b="1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development</a:t>
            </a:r>
            <a:r>
              <a:rPr lang="ru-RU" sz="1400" b="1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1400" b="1" i="0" dirty="0" smtClean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(«</a:t>
            </a:r>
            <a:r>
              <a:rPr lang="en-US" sz="1400" b="1" dirty="0" smtClean="0">
                <a:solidFill>
                  <a:schemeClr val="accent6"/>
                </a:solidFill>
              </a:rPr>
              <a:t>anchor order</a:t>
            </a:r>
            <a:r>
              <a:rPr lang="ru-RU" sz="1400" b="1" i="0" dirty="0" smtClean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»)</a:t>
            </a:r>
            <a:endParaRPr lang="ru-RU" sz="1400" b="1" i="0" dirty="0">
              <a:solidFill>
                <a:schemeClr val="accent6"/>
              </a:solidFill>
              <a:latin typeface="Calibri"/>
              <a:ea typeface="+mn-ea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38335" y="3564417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None/>
            </a:pPr>
            <a:r>
              <a:rPr lang="ru-RU" sz="1000" b="1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RP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15243" y="3499347"/>
            <a:ext cx="1096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1000" b="1" i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Diagnostic</a:t>
            </a:r>
            <a:r>
              <a:rPr lang="ru-RU" sz="1000" b="1" i="0" dirty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1000" b="1" i="0" dirty="0" err="1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visualization</a:t>
            </a:r>
            <a:endParaRPr lang="ru-RU" sz="1000" b="1" i="0" dirty="0">
              <a:solidFill>
                <a:schemeClr val="accent6"/>
              </a:solidFill>
              <a:latin typeface="Calibri"/>
              <a:ea typeface="+mn-ea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49169" y="3487472"/>
            <a:ext cx="1046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1000" b="1" i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Remote radiotherapy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23245" y="3484237"/>
            <a:ext cx="1058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1000" b="1" i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Inspection systems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961332" y="3475025"/>
            <a:ext cx="1283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1000" b="1" i="0" dirty="0" err="1" smtClean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Non-destruct</a:t>
            </a:r>
            <a:r>
              <a:rPr lang="en-US" sz="1000" b="1" i="0" dirty="0" err="1" smtClean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ive</a:t>
            </a:r>
            <a:r>
              <a:rPr lang="en-US" sz="1000" b="1" i="0" dirty="0" smtClean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ru-RU" sz="1000" b="1" i="0" dirty="0" smtClean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 </a:t>
            </a:r>
            <a:r>
              <a:rPr lang="en-US" sz="1000" b="1" i="0" dirty="0" smtClean="0">
                <a:solidFill>
                  <a:schemeClr val="accent6"/>
                </a:solidFill>
                <a:latin typeface="Calibri"/>
                <a:ea typeface="+mn-ea"/>
                <a:cs typeface="Arial"/>
              </a:rPr>
              <a:t>testing </a:t>
            </a:r>
            <a:endParaRPr lang="ru-RU" sz="1000" b="1" i="0" dirty="0">
              <a:solidFill>
                <a:schemeClr val="accent6"/>
              </a:solidFill>
              <a:latin typeface="Calibri"/>
              <a:ea typeface="+mn-ea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34334" y="3425564"/>
            <a:ext cx="1583194" cy="4247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solidFill>
                  <a:schemeClr val="accent6"/>
                </a:solidFill>
              </a:rPr>
              <a:t>Beams management systems</a:t>
            </a:r>
            <a:endParaRPr lang="ru-RU" sz="1200" dirty="0">
              <a:solidFill>
                <a:schemeClr val="accent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36605" y="3168524"/>
            <a:ext cx="1511693" cy="2585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solidFill>
                  <a:schemeClr val="accent6"/>
                </a:solidFill>
              </a:rPr>
              <a:t>Particles sources </a:t>
            </a:r>
            <a:endParaRPr lang="ru-RU" sz="1200" dirty="0">
              <a:solidFill>
                <a:schemeClr val="accent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22957" y="2786380"/>
            <a:ext cx="1302679" cy="3412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solidFill>
                  <a:schemeClr val="accent6"/>
                </a:solidFill>
              </a:rPr>
              <a:t>Magnets </a:t>
            </a:r>
            <a:endParaRPr lang="ru-RU" sz="1200" dirty="0">
              <a:solidFill>
                <a:schemeClr val="accent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22957" y="2431532"/>
            <a:ext cx="1525341" cy="4247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solidFill>
                  <a:schemeClr val="accent6"/>
                </a:solidFill>
              </a:rPr>
              <a:t>New generation of accelerates </a:t>
            </a:r>
            <a:endParaRPr lang="ru-RU" sz="1200" dirty="0">
              <a:solidFill>
                <a:schemeClr val="accent6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22957" y="2063036"/>
            <a:ext cx="1302679" cy="4247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 smtClean="0">
                <a:solidFill>
                  <a:schemeClr val="accent6"/>
                </a:solidFill>
              </a:rPr>
              <a:t>Mathematics modeling </a:t>
            </a:r>
            <a:endParaRPr lang="ru-RU" sz="1200" dirty="0">
              <a:solidFill>
                <a:schemeClr val="accent6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936605" y="1653596"/>
            <a:ext cx="1511693" cy="40944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Superconductivity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3668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8785" y="213013"/>
            <a:ext cx="7354887" cy="756805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WHAT SKOLKOVO CAN OFFER TO THE     INTERNATIONAL START-UPS</a:t>
            </a:r>
            <a:endParaRPr lang="ru-RU" sz="24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468313" y="1341438"/>
            <a:ext cx="4032250" cy="2374900"/>
          </a:xfrm>
        </p:spPr>
        <p:txBody>
          <a:bodyPr/>
          <a:lstStyle/>
          <a:p>
            <a:r>
              <a:rPr lang="en-US" b="1" dirty="0" smtClean="0"/>
              <a:t>Requirements</a:t>
            </a:r>
            <a:endParaRPr lang="ru-RU" b="1" dirty="0" smtClean="0"/>
          </a:p>
          <a:p>
            <a:r>
              <a:rPr lang="en-US" sz="1200" dirty="0" smtClean="0"/>
              <a:t>The company </a:t>
            </a:r>
            <a:r>
              <a:rPr lang="en-US" sz="1200" dirty="0"/>
              <a:t>should become Skolkovo resident and comply with all requirements including:</a:t>
            </a:r>
          </a:p>
          <a:p>
            <a:pPr lvl="1"/>
            <a:r>
              <a:rPr lang="en-US" sz="1200" dirty="0"/>
              <a:t>Legal entity should be registered in Russia</a:t>
            </a:r>
          </a:p>
          <a:p>
            <a:pPr lvl="1"/>
            <a:r>
              <a:rPr lang="en-US" sz="1200" dirty="0"/>
              <a:t>Team should be based in Russia</a:t>
            </a:r>
          </a:p>
          <a:p>
            <a:pPr lvl="1"/>
            <a:r>
              <a:rPr lang="en-US" sz="1200" dirty="0"/>
              <a:t>No requirements for the shareholding structure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2"/>
          </p:nvPr>
        </p:nvSpPr>
        <p:spPr>
          <a:xfrm>
            <a:off x="4643438" y="1341438"/>
            <a:ext cx="4032250" cy="2374900"/>
          </a:xfrm>
        </p:spPr>
        <p:txBody>
          <a:bodyPr/>
          <a:lstStyle/>
          <a:p>
            <a:r>
              <a:rPr lang="en-US" b="1" dirty="0" smtClean="0"/>
              <a:t>Advantages</a:t>
            </a:r>
            <a:endParaRPr lang="ru-RU" b="1" dirty="0" smtClean="0"/>
          </a:p>
          <a:p>
            <a:r>
              <a:rPr lang="en-US" sz="1200" dirty="0" smtClean="0"/>
              <a:t>The international </a:t>
            </a:r>
            <a:r>
              <a:rPr lang="en-US" sz="1200" dirty="0"/>
              <a:t>innovative project may enjoy all the advantages of becoming Skolkovo resident including</a:t>
            </a:r>
          </a:p>
          <a:p>
            <a:pPr lvl="1"/>
            <a:r>
              <a:rPr lang="en-US" sz="1200" dirty="0"/>
              <a:t>Tax incentives</a:t>
            </a:r>
          </a:p>
          <a:p>
            <a:pPr lvl="1"/>
            <a:r>
              <a:rPr lang="en-US" sz="1200" dirty="0"/>
              <a:t>Grant financing without participation in the share capital and no requirements to transfer or share IP rights</a:t>
            </a:r>
          </a:p>
          <a:p>
            <a:endParaRPr lang="ru-RU" b="1" dirty="0" smtClean="0"/>
          </a:p>
        </p:txBody>
      </p:sp>
      <p:sp>
        <p:nvSpPr>
          <p:cNvPr id="9" name="Freeform 3"/>
          <p:cNvSpPr/>
          <p:nvPr/>
        </p:nvSpPr>
        <p:spPr>
          <a:xfrm>
            <a:off x="5379153" y="3717032"/>
            <a:ext cx="1635309" cy="612000"/>
          </a:xfrm>
          <a:custGeom>
            <a:avLst/>
            <a:gdLst>
              <a:gd name="connsiteX0" fmla="*/ 0 w 1938997"/>
              <a:gd name="connsiteY0" fmla="*/ 0 h 612000"/>
              <a:gd name="connsiteX1" fmla="*/ 0 w 1938997"/>
              <a:gd name="connsiteY1" fmla="*/ 612000 h 612000"/>
              <a:gd name="connsiteX2" fmla="*/ 1701418 w 1938997"/>
              <a:gd name="connsiteY2" fmla="*/ 612000 h 612000"/>
              <a:gd name="connsiteX3" fmla="*/ 1938997 w 1938997"/>
              <a:gd name="connsiteY3" fmla="*/ 306006 h 612000"/>
              <a:gd name="connsiteX4" fmla="*/ 1701418 w 1938997"/>
              <a:gd name="connsiteY4" fmla="*/ 0 h 612000"/>
              <a:gd name="connsiteX5" fmla="*/ 0 w 1938997"/>
              <a:gd name="connsiteY5" fmla="*/ 0 h 612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938997" h="612000">
                <a:moveTo>
                  <a:pt x="0" y="0"/>
                </a:moveTo>
                <a:lnTo>
                  <a:pt x="0" y="612000"/>
                </a:lnTo>
                <a:lnTo>
                  <a:pt x="1701418" y="612000"/>
                </a:lnTo>
                <a:lnTo>
                  <a:pt x="1938997" y="306006"/>
                </a:lnTo>
                <a:lnTo>
                  <a:pt x="1701418" y="0"/>
                </a:lnTo>
                <a:lnTo>
                  <a:pt x="0" y="0"/>
                </a:lnTo>
              </a:path>
            </a:pathLst>
          </a:custGeom>
          <a:solidFill>
            <a:srgbClr val="C0DF1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Apply for a Skolkovo resident</a:t>
            </a:r>
          </a:p>
        </p:txBody>
      </p:sp>
      <p:sp>
        <p:nvSpPr>
          <p:cNvPr id="10" name="Freeform 3"/>
          <p:cNvSpPr/>
          <p:nvPr/>
        </p:nvSpPr>
        <p:spPr>
          <a:xfrm>
            <a:off x="7013679" y="3717032"/>
            <a:ext cx="1635309" cy="612000"/>
          </a:xfrm>
          <a:custGeom>
            <a:avLst/>
            <a:gdLst>
              <a:gd name="connsiteX0" fmla="*/ 0 w 1938997"/>
              <a:gd name="connsiteY0" fmla="*/ 0 h 612000"/>
              <a:gd name="connsiteX1" fmla="*/ 0 w 1938997"/>
              <a:gd name="connsiteY1" fmla="*/ 612000 h 612000"/>
              <a:gd name="connsiteX2" fmla="*/ 1701418 w 1938997"/>
              <a:gd name="connsiteY2" fmla="*/ 612000 h 612000"/>
              <a:gd name="connsiteX3" fmla="*/ 1938997 w 1938997"/>
              <a:gd name="connsiteY3" fmla="*/ 306006 h 612000"/>
              <a:gd name="connsiteX4" fmla="*/ 1701418 w 1938997"/>
              <a:gd name="connsiteY4" fmla="*/ 0 h 612000"/>
              <a:gd name="connsiteX5" fmla="*/ 0 w 1938997"/>
              <a:gd name="connsiteY5" fmla="*/ 0 h 612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938997" h="612000">
                <a:moveTo>
                  <a:pt x="0" y="0"/>
                </a:moveTo>
                <a:lnTo>
                  <a:pt x="0" y="612000"/>
                </a:lnTo>
                <a:lnTo>
                  <a:pt x="1701418" y="612000"/>
                </a:lnTo>
                <a:lnTo>
                  <a:pt x="1938997" y="306006"/>
                </a:lnTo>
                <a:lnTo>
                  <a:pt x="1701418" y="0"/>
                </a:lnTo>
                <a:lnTo>
                  <a:pt x="0" y="0"/>
                </a:lnTo>
              </a:path>
            </a:pathLst>
          </a:custGeom>
          <a:solidFill>
            <a:srgbClr val="595959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Apply for a grant</a:t>
            </a:r>
          </a:p>
        </p:txBody>
      </p:sp>
      <p:sp>
        <p:nvSpPr>
          <p:cNvPr id="11" name="Freeform 3"/>
          <p:cNvSpPr/>
          <p:nvPr/>
        </p:nvSpPr>
        <p:spPr>
          <a:xfrm>
            <a:off x="475581" y="3717032"/>
            <a:ext cx="1635309" cy="612000"/>
          </a:xfrm>
          <a:custGeom>
            <a:avLst/>
            <a:gdLst>
              <a:gd name="connsiteX0" fmla="*/ 0 w 1938997"/>
              <a:gd name="connsiteY0" fmla="*/ 0 h 612000"/>
              <a:gd name="connsiteX1" fmla="*/ 0 w 1938997"/>
              <a:gd name="connsiteY1" fmla="*/ 612000 h 612000"/>
              <a:gd name="connsiteX2" fmla="*/ 1701418 w 1938997"/>
              <a:gd name="connsiteY2" fmla="*/ 612000 h 612000"/>
              <a:gd name="connsiteX3" fmla="*/ 1938997 w 1938997"/>
              <a:gd name="connsiteY3" fmla="*/ 306006 h 612000"/>
              <a:gd name="connsiteX4" fmla="*/ 1701418 w 1938997"/>
              <a:gd name="connsiteY4" fmla="*/ 0 h 612000"/>
              <a:gd name="connsiteX5" fmla="*/ 0 w 1938997"/>
              <a:gd name="connsiteY5" fmla="*/ 0 h 612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938997" h="612000">
                <a:moveTo>
                  <a:pt x="0" y="0"/>
                </a:moveTo>
                <a:lnTo>
                  <a:pt x="0" y="612000"/>
                </a:lnTo>
                <a:lnTo>
                  <a:pt x="1701418" y="612000"/>
                </a:lnTo>
                <a:lnTo>
                  <a:pt x="1938997" y="306006"/>
                </a:lnTo>
                <a:lnTo>
                  <a:pt x="1701418" y="0"/>
                </a:lnTo>
                <a:lnTo>
                  <a:pt x="0" y="0"/>
                </a:lnTo>
              </a:path>
            </a:pathLst>
          </a:custGeom>
          <a:solidFill>
            <a:srgbClr val="C0DF1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Incorporate Russian subsidiary</a:t>
            </a:r>
          </a:p>
        </p:txBody>
      </p:sp>
      <p:sp>
        <p:nvSpPr>
          <p:cNvPr id="12" name="Freeform 3"/>
          <p:cNvSpPr/>
          <p:nvPr/>
        </p:nvSpPr>
        <p:spPr>
          <a:xfrm>
            <a:off x="3744629" y="3717032"/>
            <a:ext cx="1635309" cy="612000"/>
          </a:xfrm>
          <a:custGeom>
            <a:avLst/>
            <a:gdLst>
              <a:gd name="connsiteX0" fmla="*/ 0 w 1938997"/>
              <a:gd name="connsiteY0" fmla="*/ 0 h 612000"/>
              <a:gd name="connsiteX1" fmla="*/ 0 w 1938997"/>
              <a:gd name="connsiteY1" fmla="*/ 612000 h 612000"/>
              <a:gd name="connsiteX2" fmla="*/ 1701418 w 1938997"/>
              <a:gd name="connsiteY2" fmla="*/ 612000 h 612000"/>
              <a:gd name="connsiteX3" fmla="*/ 1938997 w 1938997"/>
              <a:gd name="connsiteY3" fmla="*/ 306006 h 612000"/>
              <a:gd name="connsiteX4" fmla="*/ 1701418 w 1938997"/>
              <a:gd name="connsiteY4" fmla="*/ 0 h 612000"/>
              <a:gd name="connsiteX5" fmla="*/ 0 w 1938997"/>
              <a:gd name="connsiteY5" fmla="*/ 0 h 612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938997" h="612000">
                <a:moveTo>
                  <a:pt x="0" y="0"/>
                </a:moveTo>
                <a:lnTo>
                  <a:pt x="0" y="612000"/>
                </a:lnTo>
                <a:lnTo>
                  <a:pt x="1701418" y="612000"/>
                </a:lnTo>
                <a:lnTo>
                  <a:pt x="1938997" y="306006"/>
                </a:lnTo>
                <a:lnTo>
                  <a:pt x="1701418" y="0"/>
                </a:lnTo>
                <a:lnTo>
                  <a:pt x="0" y="0"/>
                </a:lnTo>
              </a:path>
            </a:pathLst>
          </a:custGeom>
          <a:solidFill>
            <a:srgbClr val="C0DF1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Create an R&amp;D roadmap</a:t>
            </a:r>
          </a:p>
        </p:txBody>
      </p:sp>
      <p:sp>
        <p:nvSpPr>
          <p:cNvPr id="13" name="Freeform 3"/>
          <p:cNvSpPr/>
          <p:nvPr/>
        </p:nvSpPr>
        <p:spPr>
          <a:xfrm>
            <a:off x="2110105" y="3717032"/>
            <a:ext cx="1635309" cy="612000"/>
          </a:xfrm>
          <a:custGeom>
            <a:avLst/>
            <a:gdLst>
              <a:gd name="connsiteX0" fmla="*/ 0 w 1938997"/>
              <a:gd name="connsiteY0" fmla="*/ 0 h 612000"/>
              <a:gd name="connsiteX1" fmla="*/ 0 w 1938997"/>
              <a:gd name="connsiteY1" fmla="*/ 612000 h 612000"/>
              <a:gd name="connsiteX2" fmla="*/ 1701418 w 1938997"/>
              <a:gd name="connsiteY2" fmla="*/ 612000 h 612000"/>
              <a:gd name="connsiteX3" fmla="*/ 1938997 w 1938997"/>
              <a:gd name="connsiteY3" fmla="*/ 306006 h 612000"/>
              <a:gd name="connsiteX4" fmla="*/ 1701418 w 1938997"/>
              <a:gd name="connsiteY4" fmla="*/ 0 h 612000"/>
              <a:gd name="connsiteX5" fmla="*/ 0 w 1938997"/>
              <a:gd name="connsiteY5" fmla="*/ 0 h 612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938997" h="612000">
                <a:moveTo>
                  <a:pt x="0" y="0"/>
                </a:moveTo>
                <a:lnTo>
                  <a:pt x="0" y="612000"/>
                </a:lnTo>
                <a:lnTo>
                  <a:pt x="1701418" y="612000"/>
                </a:lnTo>
                <a:lnTo>
                  <a:pt x="1938997" y="306006"/>
                </a:lnTo>
                <a:lnTo>
                  <a:pt x="1701418" y="0"/>
                </a:lnTo>
                <a:lnTo>
                  <a:pt x="0" y="0"/>
                </a:lnTo>
              </a:path>
            </a:pathLst>
          </a:custGeom>
          <a:solidFill>
            <a:srgbClr val="C0DF1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Build a team</a:t>
            </a:r>
          </a:p>
        </p:txBody>
      </p:sp>
      <p:sp>
        <p:nvSpPr>
          <p:cNvPr id="14" name="Текст 2"/>
          <p:cNvSpPr txBox="1">
            <a:spLocks/>
          </p:cNvSpPr>
          <p:nvPr/>
        </p:nvSpPr>
        <p:spPr>
          <a:xfrm>
            <a:off x="1403350" y="4454615"/>
            <a:ext cx="6697042" cy="34253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30400">
              <a:spcBef>
                <a:spcPts val="300"/>
              </a:spcBef>
            </a:pPr>
            <a:r>
              <a:rPr lang="en-US" sz="600" dirty="0" smtClean="0"/>
              <a:t>Legend</a:t>
            </a:r>
            <a:r>
              <a:rPr lang="ru-RU" sz="600" dirty="0" smtClean="0"/>
              <a:t>:	</a:t>
            </a:r>
            <a:r>
              <a:rPr lang="en-US" sz="600" dirty="0" smtClean="0"/>
              <a:t>Obligatory</a:t>
            </a:r>
            <a:endParaRPr lang="ru-RU" sz="600" dirty="0" smtClean="0"/>
          </a:p>
          <a:p>
            <a:pPr indent="-230400">
              <a:spcBef>
                <a:spcPts val="300"/>
              </a:spcBef>
            </a:pPr>
            <a:r>
              <a:rPr lang="ru-RU" sz="600" dirty="0"/>
              <a:t>	</a:t>
            </a:r>
            <a:r>
              <a:rPr lang="en-US" sz="600" dirty="0" smtClean="0"/>
              <a:t>Optional</a:t>
            </a:r>
            <a:endParaRPr lang="ru-RU" sz="600" dirty="0" smtClean="0"/>
          </a:p>
        </p:txBody>
      </p:sp>
      <p:sp>
        <p:nvSpPr>
          <p:cNvPr id="15" name="Текст 2"/>
          <p:cNvSpPr txBox="1">
            <a:spLocks/>
          </p:cNvSpPr>
          <p:nvPr/>
        </p:nvSpPr>
        <p:spPr>
          <a:xfrm>
            <a:off x="2252504" y="4509120"/>
            <a:ext cx="87988" cy="85635"/>
          </a:xfrm>
          <a:prstGeom prst="rect">
            <a:avLst/>
          </a:prstGeom>
          <a:solidFill>
            <a:srgbClr val="C0DF14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30400">
              <a:spcBef>
                <a:spcPts val="300"/>
              </a:spcBef>
            </a:pPr>
            <a:endParaRPr lang="ru-RU" sz="600" dirty="0" smtClean="0"/>
          </a:p>
        </p:txBody>
      </p:sp>
      <p:sp>
        <p:nvSpPr>
          <p:cNvPr id="16" name="Текст 2"/>
          <p:cNvSpPr txBox="1">
            <a:spLocks/>
          </p:cNvSpPr>
          <p:nvPr/>
        </p:nvSpPr>
        <p:spPr>
          <a:xfrm>
            <a:off x="2252504" y="4634468"/>
            <a:ext cx="87988" cy="85635"/>
          </a:xfrm>
          <a:prstGeom prst="rect">
            <a:avLst/>
          </a:prstGeom>
          <a:solidFill>
            <a:srgbClr val="595959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30400">
              <a:spcBef>
                <a:spcPts val="300"/>
              </a:spcBef>
            </a:pPr>
            <a:endParaRPr lang="ru-RU" sz="600" dirty="0" smtClean="0"/>
          </a:p>
        </p:txBody>
      </p:sp>
    </p:spTree>
    <p:extLst>
      <p:ext uri="{BB962C8B-B14F-4D97-AF65-F5344CB8AC3E}">
        <p14:creationId xmlns:p14="http://schemas.microsoft.com/office/powerpoint/2010/main" xmlns="" val="124581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753" y="226868"/>
            <a:ext cx="8147247" cy="576263"/>
          </a:xfrm>
        </p:spPr>
        <p:txBody>
          <a:bodyPr/>
          <a:lstStyle/>
          <a:p>
            <a:r>
              <a:rPr lang="en-US" sz="2400" b="1" dirty="0" smtClean="0"/>
              <a:t>HOW SKOLKOVO CAN ASSIST </a:t>
            </a:r>
            <a:r>
              <a:rPr lang="en-US" sz="2400" b="1" dirty="0" smtClean="0"/>
              <a:t>GLOBAL </a:t>
            </a:r>
            <a:r>
              <a:rPr lang="en-US" sz="2400" b="1" dirty="0" smtClean="0"/>
              <a:t>COMPANIES</a:t>
            </a:r>
            <a:endParaRPr lang="ru-RU" sz="24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468313" y="1341438"/>
            <a:ext cx="2303462" cy="4464050"/>
          </a:xfrm>
        </p:spPr>
        <p:txBody>
          <a:bodyPr/>
          <a:lstStyle/>
          <a:p>
            <a:r>
              <a:rPr lang="en-US" dirty="0" smtClean="0">
                <a:solidFill>
                  <a:srgbClr val="595959"/>
                </a:solidFill>
              </a:rPr>
              <a:t>Areas of cooperation</a:t>
            </a:r>
            <a:endParaRPr lang="ru-RU" dirty="0">
              <a:solidFill>
                <a:srgbClr val="595959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2"/>
          </p:nvPr>
        </p:nvSpPr>
        <p:spPr>
          <a:xfrm>
            <a:off x="3132139" y="1341438"/>
            <a:ext cx="5543550" cy="4464050"/>
          </a:xfrm>
          <a:solidFill>
            <a:srgbClr val="D3D3D3"/>
          </a:solidFill>
        </p:spPr>
        <p:txBody>
          <a:bodyPr>
            <a:normAutofit/>
          </a:bodyPr>
          <a:lstStyle/>
          <a:p>
            <a:r>
              <a:rPr lang="en-US" dirty="0" smtClean="0"/>
              <a:t>What are the advantages for the large companies</a:t>
            </a:r>
            <a:endParaRPr lang="ru-RU" dirty="0"/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539552" y="1783864"/>
            <a:ext cx="2160786" cy="576064"/>
          </a:xfrm>
          <a:prstGeom prst="rect">
            <a:avLst/>
          </a:prstGeom>
          <a:solidFill>
            <a:srgbClr val="595959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Corporate R&amp;D center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539552" y="2614274"/>
            <a:ext cx="2160786" cy="576064"/>
          </a:xfrm>
          <a:prstGeom prst="rect">
            <a:avLst/>
          </a:prstGeom>
          <a:solidFill>
            <a:srgbClr val="595959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Co-financing of start-ups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Текст 4"/>
          <p:cNvSpPr txBox="1">
            <a:spLocks/>
          </p:cNvSpPr>
          <p:nvPr/>
        </p:nvSpPr>
        <p:spPr>
          <a:xfrm>
            <a:off x="539552" y="3444684"/>
            <a:ext cx="2160786" cy="576064"/>
          </a:xfrm>
          <a:prstGeom prst="rect">
            <a:avLst/>
          </a:prstGeom>
          <a:solidFill>
            <a:srgbClr val="595959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Access to research  results of </a:t>
            </a:r>
            <a:r>
              <a:rPr lang="en-US" dirty="0" err="1" smtClean="0">
                <a:solidFill>
                  <a:schemeClr val="bg1"/>
                </a:solidFill>
              </a:rPr>
              <a:t>Skolkovo</a:t>
            </a:r>
            <a:r>
              <a:rPr lang="en-US" dirty="0" smtClean="0">
                <a:solidFill>
                  <a:schemeClr val="bg1"/>
                </a:solidFill>
              </a:rPr>
              <a:t> participants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Текст 4"/>
          <p:cNvSpPr txBox="1">
            <a:spLocks/>
          </p:cNvSpPr>
          <p:nvPr/>
        </p:nvSpPr>
        <p:spPr>
          <a:xfrm>
            <a:off x="539006" y="4275094"/>
            <a:ext cx="2160786" cy="576064"/>
          </a:xfrm>
          <a:prstGeom prst="rect">
            <a:avLst/>
          </a:prstGeom>
          <a:solidFill>
            <a:srgbClr val="595959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Center for applied research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39006" y="5085184"/>
            <a:ext cx="2160786" cy="576064"/>
          </a:xfrm>
          <a:prstGeom prst="rect">
            <a:avLst/>
          </a:prstGeom>
          <a:solidFill>
            <a:srgbClr val="595959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Shared use center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Freeform 3"/>
          <p:cNvSpPr/>
          <p:nvPr/>
        </p:nvSpPr>
        <p:spPr>
          <a:xfrm>
            <a:off x="2771775" y="1870036"/>
            <a:ext cx="322960" cy="403720"/>
          </a:xfrm>
          <a:custGeom>
            <a:avLst/>
            <a:gdLst>
              <a:gd name="connsiteX0" fmla="*/ 121094 w 322960"/>
              <a:gd name="connsiteY0" fmla="*/ 0 h 403720"/>
              <a:gd name="connsiteX1" fmla="*/ 121094 w 322960"/>
              <a:gd name="connsiteY1" fmla="*/ 92062 h 403720"/>
              <a:gd name="connsiteX2" fmla="*/ 0 w 322960"/>
              <a:gd name="connsiteY2" fmla="*/ 92062 h 403720"/>
              <a:gd name="connsiteX3" fmla="*/ 0 w 322960"/>
              <a:gd name="connsiteY3" fmla="*/ 311658 h 403720"/>
              <a:gd name="connsiteX4" fmla="*/ 121094 w 322960"/>
              <a:gd name="connsiteY4" fmla="*/ 311658 h 403720"/>
              <a:gd name="connsiteX5" fmla="*/ 121094 w 322960"/>
              <a:gd name="connsiteY5" fmla="*/ 403720 h 403720"/>
              <a:gd name="connsiteX6" fmla="*/ 322960 w 322960"/>
              <a:gd name="connsiteY6" fmla="*/ 201853 h 403720"/>
              <a:gd name="connsiteX7" fmla="*/ 121094 w 322960"/>
              <a:gd name="connsiteY7" fmla="*/ 0 h 4037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322960" h="403720">
                <a:moveTo>
                  <a:pt x="121094" y="0"/>
                </a:moveTo>
                <a:lnTo>
                  <a:pt x="121094" y="92062"/>
                </a:lnTo>
                <a:lnTo>
                  <a:pt x="0" y="92062"/>
                </a:lnTo>
                <a:lnTo>
                  <a:pt x="0" y="311658"/>
                </a:lnTo>
                <a:lnTo>
                  <a:pt x="121094" y="311658"/>
                </a:lnTo>
                <a:lnTo>
                  <a:pt x="121094" y="403720"/>
                </a:lnTo>
                <a:lnTo>
                  <a:pt x="322960" y="201853"/>
                </a:lnTo>
                <a:lnTo>
                  <a:pt x="121094" y="0"/>
                </a:lnTo>
              </a:path>
            </a:pathLst>
          </a:custGeom>
          <a:solidFill>
            <a:srgbClr val="595959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2766568" y="3520696"/>
            <a:ext cx="322960" cy="403720"/>
          </a:xfrm>
          <a:custGeom>
            <a:avLst/>
            <a:gdLst>
              <a:gd name="connsiteX0" fmla="*/ 121094 w 322960"/>
              <a:gd name="connsiteY0" fmla="*/ 0 h 403720"/>
              <a:gd name="connsiteX1" fmla="*/ 121094 w 322960"/>
              <a:gd name="connsiteY1" fmla="*/ 92062 h 403720"/>
              <a:gd name="connsiteX2" fmla="*/ 0 w 322960"/>
              <a:gd name="connsiteY2" fmla="*/ 92062 h 403720"/>
              <a:gd name="connsiteX3" fmla="*/ 0 w 322960"/>
              <a:gd name="connsiteY3" fmla="*/ 311658 h 403720"/>
              <a:gd name="connsiteX4" fmla="*/ 121094 w 322960"/>
              <a:gd name="connsiteY4" fmla="*/ 311658 h 403720"/>
              <a:gd name="connsiteX5" fmla="*/ 121094 w 322960"/>
              <a:gd name="connsiteY5" fmla="*/ 403720 h 403720"/>
              <a:gd name="connsiteX6" fmla="*/ 322960 w 322960"/>
              <a:gd name="connsiteY6" fmla="*/ 201853 h 403720"/>
              <a:gd name="connsiteX7" fmla="*/ 121094 w 322960"/>
              <a:gd name="connsiteY7" fmla="*/ 0 h 4037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322960" h="403720">
                <a:moveTo>
                  <a:pt x="121094" y="0"/>
                </a:moveTo>
                <a:lnTo>
                  <a:pt x="121094" y="92062"/>
                </a:lnTo>
                <a:lnTo>
                  <a:pt x="0" y="92062"/>
                </a:lnTo>
                <a:lnTo>
                  <a:pt x="0" y="311658"/>
                </a:lnTo>
                <a:lnTo>
                  <a:pt x="121094" y="311658"/>
                </a:lnTo>
                <a:lnTo>
                  <a:pt x="121094" y="403720"/>
                </a:lnTo>
                <a:lnTo>
                  <a:pt x="322960" y="201853"/>
                </a:lnTo>
                <a:lnTo>
                  <a:pt x="121094" y="0"/>
                </a:lnTo>
              </a:path>
            </a:pathLst>
          </a:custGeom>
          <a:solidFill>
            <a:srgbClr val="595959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2766568" y="4346026"/>
            <a:ext cx="322960" cy="403720"/>
          </a:xfrm>
          <a:custGeom>
            <a:avLst/>
            <a:gdLst>
              <a:gd name="connsiteX0" fmla="*/ 121094 w 322960"/>
              <a:gd name="connsiteY0" fmla="*/ 0 h 403720"/>
              <a:gd name="connsiteX1" fmla="*/ 121094 w 322960"/>
              <a:gd name="connsiteY1" fmla="*/ 92062 h 403720"/>
              <a:gd name="connsiteX2" fmla="*/ 0 w 322960"/>
              <a:gd name="connsiteY2" fmla="*/ 92062 h 403720"/>
              <a:gd name="connsiteX3" fmla="*/ 0 w 322960"/>
              <a:gd name="connsiteY3" fmla="*/ 311658 h 403720"/>
              <a:gd name="connsiteX4" fmla="*/ 121094 w 322960"/>
              <a:gd name="connsiteY4" fmla="*/ 311658 h 403720"/>
              <a:gd name="connsiteX5" fmla="*/ 121094 w 322960"/>
              <a:gd name="connsiteY5" fmla="*/ 403720 h 403720"/>
              <a:gd name="connsiteX6" fmla="*/ 322960 w 322960"/>
              <a:gd name="connsiteY6" fmla="*/ 201853 h 403720"/>
              <a:gd name="connsiteX7" fmla="*/ 121094 w 322960"/>
              <a:gd name="connsiteY7" fmla="*/ 0 h 4037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322960" h="403720">
                <a:moveTo>
                  <a:pt x="121094" y="0"/>
                </a:moveTo>
                <a:lnTo>
                  <a:pt x="121094" y="92062"/>
                </a:lnTo>
                <a:lnTo>
                  <a:pt x="0" y="92062"/>
                </a:lnTo>
                <a:lnTo>
                  <a:pt x="0" y="311658"/>
                </a:lnTo>
                <a:lnTo>
                  <a:pt x="121094" y="311658"/>
                </a:lnTo>
                <a:lnTo>
                  <a:pt x="121094" y="403720"/>
                </a:lnTo>
                <a:lnTo>
                  <a:pt x="322960" y="201853"/>
                </a:lnTo>
                <a:lnTo>
                  <a:pt x="121094" y="0"/>
                </a:lnTo>
              </a:path>
            </a:pathLst>
          </a:custGeom>
          <a:solidFill>
            <a:srgbClr val="595959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2766568" y="5171356"/>
            <a:ext cx="322960" cy="403720"/>
          </a:xfrm>
          <a:custGeom>
            <a:avLst/>
            <a:gdLst>
              <a:gd name="connsiteX0" fmla="*/ 121094 w 322960"/>
              <a:gd name="connsiteY0" fmla="*/ 0 h 403720"/>
              <a:gd name="connsiteX1" fmla="*/ 121094 w 322960"/>
              <a:gd name="connsiteY1" fmla="*/ 92062 h 403720"/>
              <a:gd name="connsiteX2" fmla="*/ 0 w 322960"/>
              <a:gd name="connsiteY2" fmla="*/ 92062 h 403720"/>
              <a:gd name="connsiteX3" fmla="*/ 0 w 322960"/>
              <a:gd name="connsiteY3" fmla="*/ 311658 h 403720"/>
              <a:gd name="connsiteX4" fmla="*/ 121094 w 322960"/>
              <a:gd name="connsiteY4" fmla="*/ 311658 h 403720"/>
              <a:gd name="connsiteX5" fmla="*/ 121094 w 322960"/>
              <a:gd name="connsiteY5" fmla="*/ 403720 h 403720"/>
              <a:gd name="connsiteX6" fmla="*/ 322960 w 322960"/>
              <a:gd name="connsiteY6" fmla="*/ 201853 h 403720"/>
              <a:gd name="connsiteX7" fmla="*/ 121094 w 322960"/>
              <a:gd name="connsiteY7" fmla="*/ 0 h 4037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322960" h="403720">
                <a:moveTo>
                  <a:pt x="121094" y="0"/>
                </a:moveTo>
                <a:lnTo>
                  <a:pt x="121094" y="92062"/>
                </a:lnTo>
                <a:lnTo>
                  <a:pt x="0" y="92062"/>
                </a:lnTo>
                <a:lnTo>
                  <a:pt x="0" y="311658"/>
                </a:lnTo>
                <a:lnTo>
                  <a:pt x="121094" y="311658"/>
                </a:lnTo>
                <a:lnTo>
                  <a:pt x="121094" y="403720"/>
                </a:lnTo>
                <a:lnTo>
                  <a:pt x="322960" y="201853"/>
                </a:lnTo>
                <a:lnTo>
                  <a:pt x="121094" y="0"/>
                </a:lnTo>
              </a:path>
            </a:pathLst>
          </a:custGeom>
          <a:solidFill>
            <a:srgbClr val="595959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2766568" y="2695366"/>
            <a:ext cx="322960" cy="403720"/>
          </a:xfrm>
          <a:custGeom>
            <a:avLst/>
            <a:gdLst>
              <a:gd name="connsiteX0" fmla="*/ 121094 w 322960"/>
              <a:gd name="connsiteY0" fmla="*/ 0 h 403720"/>
              <a:gd name="connsiteX1" fmla="*/ 121094 w 322960"/>
              <a:gd name="connsiteY1" fmla="*/ 92062 h 403720"/>
              <a:gd name="connsiteX2" fmla="*/ 0 w 322960"/>
              <a:gd name="connsiteY2" fmla="*/ 92062 h 403720"/>
              <a:gd name="connsiteX3" fmla="*/ 0 w 322960"/>
              <a:gd name="connsiteY3" fmla="*/ 311658 h 403720"/>
              <a:gd name="connsiteX4" fmla="*/ 121094 w 322960"/>
              <a:gd name="connsiteY4" fmla="*/ 311658 h 403720"/>
              <a:gd name="connsiteX5" fmla="*/ 121094 w 322960"/>
              <a:gd name="connsiteY5" fmla="*/ 403720 h 403720"/>
              <a:gd name="connsiteX6" fmla="*/ 322960 w 322960"/>
              <a:gd name="connsiteY6" fmla="*/ 201853 h 403720"/>
              <a:gd name="connsiteX7" fmla="*/ 121094 w 322960"/>
              <a:gd name="connsiteY7" fmla="*/ 0 h 4037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322960" h="403720">
                <a:moveTo>
                  <a:pt x="121094" y="0"/>
                </a:moveTo>
                <a:lnTo>
                  <a:pt x="121094" y="92062"/>
                </a:lnTo>
                <a:lnTo>
                  <a:pt x="0" y="92062"/>
                </a:lnTo>
                <a:lnTo>
                  <a:pt x="0" y="311658"/>
                </a:lnTo>
                <a:lnTo>
                  <a:pt x="121094" y="311658"/>
                </a:lnTo>
                <a:lnTo>
                  <a:pt x="121094" y="403720"/>
                </a:lnTo>
                <a:lnTo>
                  <a:pt x="322960" y="201853"/>
                </a:lnTo>
                <a:lnTo>
                  <a:pt x="121094" y="0"/>
                </a:lnTo>
              </a:path>
            </a:pathLst>
          </a:custGeom>
          <a:solidFill>
            <a:srgbClr val="595959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Текст 4"/>
          <p:cNvSpPr txBox="1">
            <a:spLocks/>
          </p:cNvSpPr>
          <p:nvPr/>
        </p:nvSpPr>
        <p:spPr>
          <a:xfrm>
            <a:off x="3197518" y="1670328"/>
            <a:ext cx="2591742" cy="746531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00"/>
              </a:spcBef>
            </a:pPr>
            <a:r>
              <a:rPr lang="en-US" sz="900" dirty="0"/>
              <a:t>Favorable tax regime</a:t>
            </a:r>
          </a:p>
          <a:p>
            <a:pPr lvl="1">
              <a:spcBef>
                <a:spcPts val="100"/>
              </a:spcBef>
            </a:pPr>
            <a:r>
              <a:rPr lang="en-US" sz="900" dirty="0"/>
              <a:t>Access to the shared use centers</a:t>
            </a:r>
          </a:p>
          <a:p>
            <a:pPr lvl="1">
              <a:spcBef>
                <a:spcPts val="100"/>
              </a:spcBef>
            </a:pPr>
            <a:r>
              <a:rPr lang="en-US" sz="900" dirty="0"/>
              <a:t>Opportunity to find scientists to join corporate R&amp;D team</a:t>
            </a:r>
          </a:p>
        </p:txBody>
      </p:sp>
      <p:sp>
        <p:nvSpPr>
          <p:cNvPr id="22" name="Текст 4"/>
          <p:cNvSpPr txBox="1">
            <a:spLocks/>
          </p:cNvSpPr>
          <p:nvPr/>
        </p:nvSpPr>
        <p:spPr>
          <a:xfrm>
            <a:off x="6012508" y="1670328"/>
            <a:ext cx="2591742" cy="746531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900" dirty="0"/>
              <a:t>Cooperation and sharing knowledge with Russian and international science community</a:t>
            </a:r>
          </a:p>
        </p:txBody>
      </p:sp>
      <p:sp>
        <p:nvSpPr>
          <p:cNvPr id="23" name="Текст 4"/>
          <p:cNvSpPr txBox="1">
            <a:spLocks/>
          </p:cNvSpPr>
          <p:nvPr/>
        </p:nvSpPr>
        <p:spPr>
          <a:xfrm>
            <a:off x="3197716" y="2506040"/>
            <a:ext cx="2591742" cy="746531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200"/>
              </a:spcBef>
            </a:pPr>
            <a:r>
              <a:rPr lang="en-US" sz="900" dirty="0"/>
              <a:t>Opportunity to participate in the share capital of the attractive projects at a reasonable expense</a:t>
            </a:r>
          </a:p>
        </p:txBody>
      </p:sp>
      <p:sp>
        <p:nvSpPr>
          <p:cNvPr id="24" name="Текст 4"/>
          <p:cNvSpPr txBox="1">
            <a:spLocks/>
          </p:cNvSpPr>
          <p:nvPr/>
        </p:nvSpPr>
        <p:spPr>
          <a:xfrm>
            <a:off x="6012706" y="2506040"/>
            <a:ext cx="2591742" cy="746531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200"/>
              </a:spcBef>
            </a:pPr>
            <a:r>
              <a:rPr lang="en-US" sz="900" dirty="0"/>
              <a:t>Share the costs to the attractive start ups with </a:t>
            </a:r>
            <a:r>
              <a:rPr lang="en-US" sz="900" dirty="0" smtClean="0"/>
              <a:t>Skolkovo</a:t>
            </a:r>
          </a:p>
          <a:p>
            <a:pPr lvl="1">
              <a:spcBef>
                <a:spcPts val="200"/>
              </a:spcBef>
            </a:pPr>
            <a:r>
              <a:rPr lang="en-US" sz="900" dirty="0" smtClean="0"/>
              <a:t>Increase in the investment attractiveness of start ups</a:t>
            </a:r>
            <a:endParaRPr lang="en-US" sz="900" dirty="0"/>
          </a:p>
        </p:txBody>
      </p:sp>
      <p:sp>
        <p:nvSpPr>
          <p:cNvPr id="25" name="Текст 4"/>
          <p:cNvSpPr txBox="1">
            <a:spLocks/>
          </p:cNvSpPr>
          <p:nvPr/>
        </p:nvSpPr>
        <p:spPr>
          <a:xfrm>
            <a:off x="3203848" y="3341752"/>
            <a:ext cx="2591742" cy="746531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200"/>
              </a:spcBef>
            </a:pPr>
            <a:r>
              <a:rPr lang="en-US" sz="900" dirty="0"/>
              <a:t>Access to the </a:t>
            </a:r>
            <a:r>
              <a:rPr lang="en-US" sz="900" dirty="0" smtClean="0"/>
              <a:t>information about wide </a:t>
            </a:r>
            <a:r>
              <a:rPr lang="en-US" sz="900" dirty="0"/>
              <a:t>range of innovative projects at </a:t>
            </a:r>
            <a:r>
              <a:rPr lang="en-US" sz="900" dirty="0" err="1" smtClean="0"/>
              <a:t>Skolkovo</a:t>
            </a:r>
            <a:r>
              <a:rPr lang="en-US" sz="900" dirty="0" smtClean="0"/>
              <a:t> </a:t>
            </a:r>
            <a:endParaRPr lang="en-US" sz="900" dirty="0"/>
          </a:p>
        </p:txBody>
      </p:sp>
      <p:sp>
        <p:nvSpPr>
          <p:cNvPr id="26" name="Текст 4"/>
          <p:cNvSpPr txBox="1">
            <a:spLocks/>
          </p:cNvSpPr>
          <p:nvPr/>
        </p:nvSpPr>
        <p:spPr>
          <a:xfrm>
            <a:off x="6018838" y="3341752"/>
            <a:ext cx="2591742" cy="746531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200"/>
              </a:spcBef>
            </a:pPr>
            <a:r>
              <a:rPr lang="en-US" sz="900" dirty="0"/>
              <a:t>Opportunity to </a:t>
            </a:r>
            <a:r>
              <a:rPr lang="en-US" sz="900" dirty="0" smtClean="0"/>
              <a:t>buy products or licenses from </a:t>
            </a:r>
            <a:r>
              <a:rPr lang="en-US" sz="900" dirty="0" err="1" smtClean="0"/>
              <a:t>Skolkovo</a:t>
            </a:r>
            <a:r>
              <a:rPr lang="en-US" sz="900" dirty="0" smtClean="0"/>
              <a:t> participants on any stage of project development</a:t>
            </a:r>
            <a:endParaRPr lang="en-US" sz="900" dirty="0"/>
          </a:p>
        </p:txBody>
      </p:sp>
      <p:sp>
        <p:nvSpPr>
          <p:cNvPr id="27" name="Текст 4"/>
          <p:cNvSpPr txBox="1">
            <a:spLocks/>
          </p:cNvSpPr>
          <p:nvPr/>
        </p:nvSpPr>
        <p:spPr>
          <a:xfrm>
            <a:off x="3197716" y="4177464"/>
            <a:ext cx="2591742" cy="746531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200"/>
              </a:spcBef>
            </a:pPr>
            <a:r>
              <a:rPr lang="en-US" sz="900" dirty="0"/>
              <a:t>Order the R&amp;D in the required areas</a:t>
            </a:r>
          </a:p>
          <a:p>
            <a:pPr lvl="1">
              <a:spcBef>
                <a:spcPts val="200"/>
              </a:spcBef>
            </a:pPr>
            <a:r>
              <a:rPr lang="en-US" sz="900" dirty="0"/>
              <a:t>Participate in the ownership of the developed IP (as agreed with </a:t>
            </a:r>
            <a:r>
              <a:rPr lang="en-US" sz="900"/>
              <a:t>the </a:t>
            </a:r>
            <a:r>
              <a:rPr lang="en-US" sz="900" smtClean="0"/>
              <a:t>center)</a:t>
            </a:r>
            <a:endParaRPr lang="ru-RU" sz="900" dirty="0"/>
          </a:p>
        </p:txBody>
      </p:sp>
      <p:sp>
        <p:nvSpPr>
          <p:cNvPr id="28" name="Текст 4"/>
          <p:cNvSpPr txBox="1">
            <a:spLocks/>
          </p:cNvSpPr>
          <p:nvPr/>
        </p:nvSpPr>
        <p:spPr>
          <a:xfrm>
            <a:off x="6012706" y="4177464"/>
            <a:ext cx="2591742" cy="746531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200"/>
              </a:spcBef>
            </a:pPr>
            <a:r>
              <a:rPr lang="en-US" sz="900" dirty="0"/>
              <a:t>Get access to the innovative ideas and technologies</a:t>
            </a:r>
          </a:p>
        </p:txBody>
      </p:sp>
      <p:sp>
        <p:nvSpPr>
          <p:cNvPr id="29" name="Текст 4"/>
          <p:cNvSpPr txBox="1">
            <a:spLocks/>
          </p:cNvSpPr>
          <p:nvPr/>
        </p:nvSpPr>
        <p:spPr>
          <a:xfrm>
            <a:off x="3203848" y="5013176"/>
            <a:ext cx="2591742" cy="746531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200"/>
              </a:spcBef>
            </a:pPr>
            <a:r>
              <a:rPr lang="en-US" sz="900" dirty="0"/>
              <a:t>Share costs of the required hi-tech equipment for R&amp;D with other market players</a:t>
            </a:r>
          </a:p>
        </p:txBody>
      </p:sp>
      <p:sp>
        <p:nvSpPr>
          <p:cNvPr id="30" name="Текст 4"/>
          <p:cNvSpPr txBox="1">
            <a:spLocks/>
          </p:cNvSpPr>
          <p:nvPr/>
        </p:nvSpPr>
        <p:spPr>
          <a:xfrm>
            <a:off x="6018838" y="5013176"/>
            <a:ext cx="2591742" cy="746531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200"/>
              </a:spcBef>
            </a:pPr>
            <a:r>
              <a:rPr lang="en-US" sz="900" dirty="0"/>
              <a:t>Decrease in the price of the R&amp;D equipment due to the zero VAT rate and reimbursed import duties </a:t>
            </a:r>
          </a:p>
        </p:txBody>
      </p:sp>
    </p:spTree>
    <p:extLst>
      <p:ext uri="{BB962C8B-B14F-4D97-AF65-F5344CB8AC3E}">
        <p14:creationId xmlns:p14="http://schemas.microsoft.com/office/powerpoint/2010/main" xmlns="" val="40941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Текст 30"/>
          <p:cNvSpPr>
            <a:spLocks noGrp="1"/>
          </p:cNvSpPr>
          <p:nvPr>
            <p:ph type="body" sz="quarter" idx="11"/>
          </p:nvPr>
        </p:nvSpPr>
        <p:spPr>
          <a:xfrm>
            <a:off x="464314" y="3933056"/>
            <a:ext cx="8203669" cy="1872208"/>
          </a:xfrm>
          <a:solidFill>
            <a:srgbClr val="D3D3D3"/>
          </a:solidFill>
        </p:spPr>
        <p:txBody>
          <a:bodyPr>
            <a:normAutofit lnSpcReduction="10000"/>
          </a:bodyPr>
          <a:lstStyle/>
          <a:p>
            <a:r>
              <a:rPr lang="en-US" b="1" dirty="0" smtClean="0"/>
              <a:t>How to become an expert</a:t>
            </a:r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 smtClean="0"/>
          </a:p>
          <a:p>
            <a:pPr>
              <a:spcBef>
                <a:spcPts val="300"/>
              </a:spcBef>
            </a:pPr>
            <a:r>
              <a:rPr lang="en-US" sz="1000" dirty="0"/>
              <a:t>Send an expression of interest to the cluster mailbox </a:t>
            </a:r>
            <a:r>
              <a:rPr lang="en-US" sz="1000" dirty="0" smtClean="0">
                <a:hlinkClick r:id="rId2"/>
              </a:rPr>
              <a:t>Cluster-Nuclear@sk.ru</a:t>
            </a:r>
            <a:r>
              <a:rPr lang="en-US" sz="1000" dirty="0" smtClean="0"/>
              <a:t> </a:t>
            </a:r>
            <a:r>
              <a:rPr lang="en-US" sz="1000" dirty="0" smtClean="0"/>
              <a:t>with </a:t>
            </a:r>
            <a:r>
              <a:rPr lang="en-US" sz="1000" dirty="0"/>
              <a:t>indication of relevant foresight priorities you are applying for</a:t>
            </a:r>
          </a:p>
          <a:p>
            <a:pPr>
              <a:spcBef>
                <a:spcPts val="300"/>
              </a:spcBef>
            </a:pPr>
            <a:r>
              <a:rPr lang="en-US" sz="1000" dirty="0"/>
              <a:t>In response to your expression of interest you will receive an application form, which you have to fill and send back for the review of the Foundation</a:t>
            </a:r>
          </a:p>
          <a:p>
            <a:pPr>
              <a:spcBef>
                <a:spcPts val="300"/>
              </a:spcBef>
            </a:pPr>
            <a:r>
              <a:rPr lang="en-US" sz="1000" dirty="0"/>
              <a:t>All following steps are to be agreed with cluster after the completion of the application form </a:t>
            </a:r>
          </a:p>
          <a:p>
            <a:pPr>
              <a:spcBef>
                <a:spcPts val="300"/>
              </a:spcBef>
            </a:pPr>
            <a:endParaRPr lang="en-US" sz="1000" dirty="0"/>
          </a:p>
        </p:txBody>
      </p:sp>
      <p:sp>
        <p:nvSpPr>
          <p:cNvPr id="17" name="Текст 30"/>
          <p:cNvSpPr>
            <a:spLocks noGrp="1"/>
          </p:cNvSpPr>
          <p:nvPr>
            <p:ph type="body" sz="quarter" idx="11"/>
          </p:nvPr>
        </p:nvSpPr>
        <p:spPr>
          <a:xfrm>
            <a:off x="5351589" y="1341438"/>
            <a:ext cx="3324099" cy="1800225"/>
          </a:xfrm>
          <a:solidFill>
            <a:srgbClr val="D3D3D3"/>
          </a:solidFill>
        </p:spPr>
        <p:txBody>
          <a:bodyPr/>
          <a:lstStyle/>
          <a:p>
            <a:r>
              <a:rPr lang="en-US" b="1" dirty="0" smtClean="0"/>
              <a:t>Requirements</a:t>
            </a:r>
            <a:endParaRPr lang="ru-RU" b="1" dirty="0" smtClean="0"/>
          </a:p>
          <a:p>
            <a:pPr>
              <a:spcBef>
                <a:spcPts val="300"/>
              </a:spcBef>
            </a:pPr>
            <a:r>
              <a:rPr lang="en-US" dirty="0"/>
              <a:t>Recent and relevant experience in following areas: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Scientific</a:t>
            </a:r>
            <a:endParaRPr lang="en-US" dirty="0"/>
          </a:p>
          <a:p>
            <a:pPr lvl="1">
              <a:spcBef>
                <a:spcPts val="300"/>
              </a:spcBef>
            </a:pPr>
            <a:r>
              <a:rPr lang="en-US" dirty="0" smtClean="0"/>
              <a:t>Technical</a:t>
            </a:r>
            <a:endParaRPr lang="en-US" dirty="0"/>
          </a:p>
          <a:p>
            <a:pPr lvl="1">
              <a:spcBef>
                <a:spcPts val="300"/>
              </a:spcBef>
            </a:pPr>
            <a:r>
              <a:rPr lang="en-US" dirty="0" smtClean="0"/>
              <a:t>Business</a:t>
            </a:r>
            <a:endParaRPr lang="en-US" dirty="0"/>
          </a:p>
        </p:txBody>
      </p:sp>
      <p:sp>
        <p:nvSpPr>
          <p:cNvPr id="15" name="Текст 30"/>
          <p:cNvSpPr>
            <a:spLocks noGrp="1"/>
          </p:cNvSpPr>
          <p:nvPr>
            <p:ph type="body" sz="quarter" idx="11"/>
          </p:nvPr>
        </p:nvSpPr>
        <p:spPr>
          <a:xfrm>
            <a:off x="468313" y="1341438"/>
            <a:ext cx="3324099" cy="1800225"/>
          </a:xfrm>
          <a:solidFill>
            <a:srgbClr val="D3D3D3"/>
          </a:solidFill>
        </p:spPr>
        <p:txBody>
          <a:bodyPr/>
          <a:lstStyle/>
          <a:p>
            <a:r>
              <a:rPr lang="en-US" b="1" dirty="0" smtClean="0"/>
              <a:t>Roles of experts</a:t>
            </a:r>
            <a:endParaRPr lang="ru-RU" b="1" dirty="0" smtClean="0"/>
          </a:p>
          <a:p>
            <a:pPr>
              <a:spcBef>
                <a:spcPts val="300"/>
              </a:spcBef>
            </a:pPr>
            <a:r>
              <a:rPr lang="en-US" dirty="0"/>
              <a:t>Experts provide their conclusions on:</a:t>
            </a:r>
          </a:p>
          <a:p>
            <a:pPr lvl="1">
              <a:spcBef>
                <a:spcPts val="300"/>
              </a:spcBef>
            </a:pPr>
            <a:r>
              <a:rPr lang="en-US" dirty="0"/>
              <a:t>application for Skolkovo resident status</a:t>
            </a:r>
          </a:p>
          <a:p>
            <a:pPr lvl="1">
              <a:spcBef>
                <a:spcPts val="300"/>
              </a:spcBef>
            </a:pPr>
            <a:r>
              <a:rPr lang="en-US" dirty="0"/>
              <a:t>application for a grant</a:t>
            </a:r>
          </a:p>
          <a:p>
            <a:pPr>
              <a:spcBef>
                <a:spcPts val="300"/>
              </a:spcBef>
            </a:pPr>
            <a:r>
              <a:rPr lang="en-US" dirty="0"/>
              <a:t>All applications are reviewed by experts remotely without expert physical presence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/>
              <a:t>HOW TO BECOME AN EXPERT</a:t>
            </a:r>
            <a:endParaRPr lang="ru-RU" sz="2400" b="1" dirty="0"/>
          </a:p>
        </p:txBody>
      </p:sp>
      <p:sp>
        <p:nvSpPr>
          <p:cNvPr id="6" name="Freeform 3"/>
          <p:cNvSpPr/>
          <p:nvPr/>
        </p:nvSpPr>
        <p:spPr>
          <a:xfrm>
            <a:off x="3837819" y="2553789"/>
            <a:ext cx="1440002" cy="1440014"/>
          </a:xfrm>
          <a:custGeom>
            <a:avLst/>
            <a:gdLst>
              <a:gd name="connsiteX0" fmla="*/ 720001 w 1440002"/>
              <a:gd name="connsiteY0" fmla="*/ 1408264 h 1440014"/>
              <a:gd name="connsiteX1" fmla="*/ 1408252 w 1440002"/>
              <a:gd name="connsiteY1" fmla="*/ 720013 h 1440014"/>
              <a:gd name="connsiteX2" fmla="*/ 720001 w 1440002"/>
              <a:gd name="connsiteY2" fmla="*/ 31750 h 1440014"/>
              <a:gd name="connsiteX3" fmla="*/ 31750 w 1440002"/>
              <a:gd name="connsiteY3" fmla="*/ 720013 h 1440014"/>
              <a:gd name="connsiteX4" fmla="*/ 720001 w 1440002"/>
              <a:gd name="connsiteY4" fmla="*/ 1408264 h 144001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40002" h="1440014">
                <a:moveTo>
                  <a:pt x="720001" y="1408264"/>
                </a:moveTo>
                <a:cubicBezTo>
                  <a:pt x="1100112" y="1408264"/>
                  <a:pt x="1408252" y="1100111"/>
                  <a:pt x="1408252" y="720013"/>
                </a:cubicBezTo>
                <a:cubicBezTo>
                  <a:pt x="1408252" y="339902"/>
                  <a:pt x="1100112" y="31750"/>
                  <a:pt x="720001" y="31750"/>
                </a:cubicBezTo>
                <a:cubicBezTo>
                  <a:pt x="339890" y="31750"/>
                  <a:pt x="31750" y="339902"/>
                  <a:pt x="31750" y="720013"/>
                </a:cubicBezTo>
                <a:cubicBezTo>
                  <a:pt x="31750" y="1100111"/>
                  <a:pt x="339890" y="1408264"/>
                  <a:pt x="720001" y="1408264"/>
                </a:cubicBezTo>
              </a:path>
            </a:pathLst>
          </a:custGeom>
          <a:solidFill>
            <a:srgbClr val="000000">
              <a:alpha val="0"/>
            </a:srgbClr>
          </a:solidFill>
          <a:ln w="63500">
            <a:solidFill>
              <a:srgbClr val="5D6163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Experts</a:t>
            </a:r>
            <a:endParaRPr lang="zh-CN" alt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3"/>
          <p:cNvSpPr/>
          <p:nvPr/>
        </p:nvSpPr>
        <p:spPr>
          <a:xfrm>
            <a:off x="3471401" y="2802787"/>
            <a:ext cx="603504" cy="603516"/>
          </a:xfrm>
          <a:custGeom>
            <a:avLst/>
            <a:gdLst>
              <a:gd name="connsiteX0" fmla="*/ 301752 w 603504"/>
              <a:gd name="connsiteY0" fmla="*/ 603516 h 603516"/>
              <a:gd name="connsiteX1" fmla="*/ 603504 w 603504"/>
              <a:gd name="connsiteY1" fmla="*/ 301739 h 603516"/>
              <a:gd name="connsiteX2" fmla="*/ 301752 w 603504"/>
              <a:gd name="connsiteY2" fmla="*/ 0 h 603516"/>
              <a:gd name="connsiteX3" fmla="*/ 0 w 603504"/>
              <a:gd name="connsiteY3" fmla="*/ 301739 h 603516"/>
              <a:gd name="connsiteX4" fmla="*/ 301752 w 603504"/>
              <a:gd name="connsiteY4" fmla="*/ 603516 h 6035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03504" h="603516">
                <a:moveTo>
                  <a:pt x="301752" y="603516"/>
                </a:moveTo>
                <a:cubicBezTo>
                  <a:pt x="468134" y="603516"/>
                  <a:pt x="603504" y="468134"/>
                  <a:pt x="603504" y="301739"/>
                </a:cubicBezTo>
                <a:cubicBezTo>
                  <a:pt x="603504" y="135356"/>
                  <a:pt x="468134" y="0"/>
                  <a:pt x="301752" y="0"/>
                </a:cubicBezTo>
                <a:cubicBezTo>
                  <a:pt x="135369" y="0"/>
                  <a:pt x="0" y="135356"/>
                  <a:pt x="0" y="301739"/>
                </a:cubicBezTo>
                <a:cubicBezTo>
                  <a:pt x="0" y="468134"/>
                  <a:pt x="135369" y="603516"/>
                  <a:pt x="301752" y="603516"/>
                </a:cubicBezTo>
              </a:path>
            </a:pathLst>
          </a:custGeom>
          <a:solidFill>
            <a:srgbClr val="C0DF1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3439651" y="2771037"/>
            <a:ext cx="667004" cy="667016"/>
          </a:xfrm>
          <a:custGeom>
            <a:avLst/>
            <a:gdLst>
              <a:gd name="connsiteX0" fmla="*/ 333502 w 667004"/>
              <a:gd name="connsiteY0" fmla="*/ 635266 h 667016"/>
              <a:gd name="connsiteX1" fmla="*/ 635254 w 667004"/>
              <a:gd name="connsiteY1" fmla="*/ 333489 h 667016"/>
              <a:gd name="connsiteX2" fmla="*/ 333502 w 667004"/>
              <a:gd name="connsiteY2" fmla="*/ 31750 h 667016"/>
              <a:gd name="connsiteX3" fmla="*/ 31750 w 667004"/>
              <a:gd name="connsiteY3" fmla="*/ 333489 h 667016"/>
              <a:gd name="connsiteX4" fmla="*/ 333502 w 667004"/>
              <a:gd name="connsiteY4" fmla="*/ 635266 h 6670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67004" h="667016">
                <a:moveTo>
                  <a:pt x="333502" y="635266"/>
                </a:moveTo>
                <a:cubicBezTo>
                  <a:pt x="499884" y="635266"/>
                  <a:pt x="635254" y="499884"/>
                  <a:pt x="635254" y="333489"/>
                </a:cubicBezTo>
                <a:cubicBezTo>
                  <a:pt x="635254" y="167106"/>
                  <a:pt x="499884" y="31750"/>
                  <a:pt x="333502" y="31750"/>
                </a:cubicBezTo>
                <a:cubicBezTo>
                  <a:pt x="167119" y="31750"/>
                  <a:pt x="31750" y="167106"/>
                  <a:pt x="31750" y="333489"/>
                </a:cubicBezTo>
                <a:cubicBezTo>
                  <a:pt x="31750" y="499884"/>
                  <a:pt x="167119" y="635266"/>
                  <a:pt x="333502" y="635266"/>
                </a:cubicBezTo>
              </a:path>
            </a:pathLst>
          </a:custGeom>
          <a:solidFill>
            <a:srgbClr val="000000">
              <a:alpha val="0"/>
            </a:srgbClr>
          </a:solidFill>
          <a:ln w="635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5016867" y="2802787"/>
            <a:ext cx="603503" cy="603516"/>
          </a:xfrm>
          <a:custGeom>
            <a:avLst/>
            <a:gdLst>
              <a:gd name="connsiteX0" fmla="*/ 301751 w 603503"/>
              <a:gd name="connsiteY0" fmla="*/ 603516 h 603516"/>
              <a:gd name="connsiteX1" fmla="*/ 603503 w 603503"/>
              <a:gd name="connsiteY1" fmla="*/ 301739 h 603516"/>
              <a:gd name="connsiteX2" fmla="*/ 301751 w 603503"/>
              <a:gd name="connsiteY2" fmla="*/ 0 h 603516"/>
              <a:gd name="connsiteX3" fmla="*/ 0 w 603503"/>
              <a:gd name="connsiteY3" fmla="*/ 301739 h 603516"/>
              <a:gd name="connsiteX4" fmla="*/ 301751 w 603503"/>
              <a:gd name="connsiteY4" fmla="*/ 603516 h 6035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03503" h="603516">
                <a:moveTo>
                  <a:pt x="301751" y="603516"/>
                </a:moveTo>
                <a:cubicBezTo>
                  <a:pt x="468134" y="603516"/>
                  <a:pt x="603503" y="468134"/>
                  <a:pt x="603503" y="301739"/>
                </a:cubicBezTo>
                <a:cubicBezTo>
                  <a:pt x="603503" y="135356"/>
                  <a:pt x="468134" y="0"/>
                  <a:pt x="301751" y="0"/>
                </a:cubicBezTo>
                <a:cubicBezTo>
                  <a:pt x="135368" y="0"/>
                  <a:pt x="0" y="135356"/>
                  <a:pt x="0" y="301739"/>
                </a:cubicBezTo>
                <a:cubicBezTo>
                  <a:pt x="0" y="468134"/>
                  <a:pt x="135368" y="603516"/>
                  <a:pt x="301751" y="603516"/>
                </a:cubicBezTo>
              </a:path>
            </a:pathLst>
          </a:custGeom>
          <a:solidFill>
            <a:srgbClr val="C0DF1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985117" y="2771037"/>
            <a:ext cx="667003" cy="667016"/>
          </a:xfrm>
          <a:custGeom>
            <a:avLst/>
            <a:gdLst>
              <a:gd name="connsiteX0" fmla="*/ 333501 w 667003"/>
              <a:gd name="connsiteY0" fmla="*/ 635266 h 667016"/>
              <a:gd name="connsiteX1" fmla="*/ 635253 w 667003"/>
              <a:gd name="connsiteY1" fmla="*/ 333489 h 667016"/>
              <a:gd name="connsiteX2" fmla="*/ 333501 w 667003"/>
              <a:gd name="connsiteY2" fmla="*/ 31750 h 667016"/>
              <a:gd name="connsiteX3" fmla="*/ 31750 w 667003"/>
              <a:gd name="connsiteY3" fmla="*/ 333489 h 667016"/>
              <a:gd name="connsiteX4" fmla="*/ 333501 w 667003"/>
              <a:gd name="connsiteY4" fmla="*/ 635266 h 6670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67003" h="667016">
                <a:moveTo>
                  <a:pt x="333501" y="635266"/>
                </a:moveTo>
                <a:cubicBezTo>
                  <a:pt x="499884" y="635266"/>
                  <a:pt x="635253" y="499884"/>
                  <a:pt x="635253" y="333489"/>
                </a:cubicBezTo>
                <a:cubicBezTo>
                  <a:pt x="635253" y="167106"/>
                  <a:pt x="499884" y="31750"/>
                  <a:pt x="333501" y="31750"/>
                </a:cubicBezTo>
                <a:cubicBezTo>
                  <a:pt x="167118" y="31750"/>
                  <a:pt x="31750" y="167106"/>
                  <a:pt x="31750" y="333489"/>
                </a:cubicBezTo>
                <a:cubicBezTo>
                  <a:pt x="31750" y="499884"/>
                  <a:pt x="167118" y="635266"/>
                  <a:pt x="333501" y="635266"/>
                </a:cubicBezTo>
              </a:path>
            </a:pathLst>
          </a:custGeom>
          <a:solidFill>
            <a:srgbClr val="000000">
              <a:alpha val="0"/>
            </a:srgbClr>
          </a:solidFill>
          <a:ln w="635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256068" y="3585822"/>
            <a:ext cx="603503" cy="603516"/>
          </a:xfrm>
          <a:custGeom>
            <a:avLst/>
            <a:gdLst>
              <a:gd name="connsiteX0" fmla="*/ 301751 w 603503"/>
              <a:gd name="connsiteY0" fmla="*/ 603516 h 603516"/>
              <a:gd name="connsiteX1" fmla="*/ 603503 w 603503"/>
              <a:gd name="connsiteY1" fmla="*/ 301739 h 603516"/>
              <a:gd name="connsiteX2" fmla="*/ 301751 w 603503"/>
              <a:gd name="connsiteY2" fmla="*/ 0 h 603516"/>
              <a:gd name="connsiteX3" fmla="*/ 0 w 603503"/>
              <a:gd name="connsiteY3" fmla="*/ 301739 h 603516"/>
              <a:gd name="connsiteX4" fmla="*/ 301751 w 603503"/>
              <a:gd name="connsiteY4" fmla="*/ 603516 h 6035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03503" h="603516">
                <a:moveTo>
                  <a:pt x="301751" y="603516"/>
                </a:moveTo>
                <a:cubicBezTo>
                  <a:pt x="468134" y="603516"/>
                  <a:pt x="603503" y="468134"/>
                  <a:pt x="603503" y="301739"/>
                </a:cubicBezTo>
                <a:cubicBezTo>
                  <a:pt x="603503" y="135356"/>
                  <a:pt x="468134" y="0"/>
                  <a:pt x="301751" y="0"/>
                </a:cubicBezTo>
                <a:cubicBezTo>
                  <a:pt x="135369" y="0"/>
                  <a:pt x="0" y="135356"/>
                  <a:pt x="0" y="301739"/>
                </a:cubicBezTo>
                <a:cubicBezTo>
                  <a:pt x="0" y="468134"/>
                  <a:pt x="135369" y="603516"/>
                  <a:pt x="301751" y="603516"/>
                </a:cubicBezTo>
              </a:path>
            </a:pathLst>
          </a:custGeom>
          <a:solidFill>
            <a:srgbClr val="C0DF1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4224318" y="3554072"/>
            <a:ext cx="667003" cy="667016"/>
          </a:xfrm>
          <a:custGeom>
            <a:avLst/>
            <a:gdLst>
              <a:gd name="connsiteX0" fmla="*/ 333501 w 667003"/>
              <a:gd name="connsiteY0" fmla="*/ 635266 h 667016"/>
              <a:gd name="connsiteX1" fmla="*/ 635253 w 667003"/>
              <a:gd name="connsiteY1" fmla="*/ 333489 h 667016"/>
              <a:gd name="connsiteX2" fmla="*/ 333501 w 667003"/>
              <a:gd name="connsiteY2" fmla="*/ 31750 h 667016"/>
              <a:gd name="connsiteX3" fmla="*/ 31750 w 667003"/>
              <a:gd name="connsiteY3" fmla="*/ 333489 h 667016"/>
              <a:gd name="connsiteX4" fmla="*/ 333501 w 667003"/>
              <a:gd name="connsiteY4" fmla="*/ 635266 h 6670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67003" h="667016">
                <a:moveTo>
                  <a:pt x="333501" y="635266"/>
                </a:moveTo>
                <a:cubicBezTo>
                  <a:pt x="499884" y="635266"/>
                  <a:pt x="635253" y="499884"/>
                  <a:pt x="635253" y="333489"/>
                </a:cubicBezTo>
                <a:cubicBezTo>
                  <a:pt x="635253" y="167106"/>
                  <a:pt x="499884" y="31750"/>
                  <a:pt x="333501" y="31750"/>
                </a:cubicBezTo>
                <a:cubicBezTo>
                  <a:pt x="167119" y="31750"/>
                  <a:pt x="31750" y="167106"/>
                  <a:pt x="31750" y="333489"/>
                </a:cubicBezTo>
                <a:cubicBezTo>
                  <a:pt x="31750" y="499884"/>
                  <a:pt x="167119" y="635266"/>
                  <a:pt x="333501" y="635266"/>
                </a:cubicBezTo>
              </a:path>
            </a:pathLst>
          </a:custGeom>
          <a:solidFill>
            <a:srgbClr val="000000">
              <a:alpha val="0"/>
            </a:srgbClr>
          </a:solidFill>
          <a:ln w="635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5379153" y="4223252"/>
            <a:ext cx="1635309" cy="612000"/>
          </a:xfrm>
          <a:custGeom>
            <a:avLst/>
            <a:gdLst>
              <a:gd name="connsiteX0" fmla="*/ 0 w 1938997"/>
              <a:gd name="connsiteY0" fmla="*/ 0 h 612000"/>
              <a:gd name="connsiteX1" fmla="*/ 0 w 1938997"/>
              <a:gd name="connsiteY1" fmla="*/ 612000 h 612000"/>
              <a:gd name="connsiteX2" fmla="*/ 1701418 w 1938997"/>
              <a:gd name="connsiteY2" fmla="*/ 612000 h 612000"/>
              <a:gd name="connsiteX3" fmla="*/ 1938997 w 1938997"/>
              <a:gd name="connsiteY3" fmla="*/ 306006 h 612000"/>
              <a:gd name="connsiteX4" fmla="*/ 1701418 w 1938997"/>
              <a:gd name="connsiteY4" fmla="*/ 0 h 612000"/>
              <a:gd name="connsiteX5" fmla="*/ 0 w 1938997"/>
              <a:gd name="connsiteY5" fmla="*/ 0 h 612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938997" h="612000">
                <a:moveTo>
                  <a:pt x="0" y="0"/>
                </a:moveTo>
                <a:lnTo>
                  <a:pt x="0" y="612000"/>
                </a:lnTo>
                <a:lnTo>
                  <a:pt x="1701418" y="612000"/>
                </a:lnTo>
                <a:lnTo>
                  <a:pt x="1938997" y="306006"/>
                </a:lnTo>
                <a:lnTo>
                  <a:pt x="1701418" y="0"/>
                </a:lnTo>
                <a:lnTo>
                  <a:pt x="0" y="0"/>
                </a:lnTo>
              </a:path>
            </a:pathLst>
          </a:custGeom>
          <a:solidFill>
            <a:srgbClr val="C0DF1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Guidance</a:t>
            </a:r>
            <a:endParaRPr lang="zh-CN" altLang="en-US" sz="14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Freeform 3"/>
          <p:cNvSpPr/>
          <p:nvPr/>
        </p:nvSpPr>
        <p:spPr>
          <a:xfrm>
            <a:off x="7013679" y="4223252"/>
            <a:ext cx="1635309" cy="612000"/>
          </a:xfrm>
          <a:custGeom>
            <a:avLst/>
            <a:gdLst>
              <a:gd name="connsiteX0" fmla="*/ 0 w 1938997"/>
              <a:gd name="connsiteY0" fmla="*/ 0 h 612000"/>
              <a:gd name="connsiteX1" fmla="*/ 0 w 1938997"/>
              <a:gd name="connsiteY1" fmla="*/ 612000 h 612000"/>
              <a:gd name="connsiteX2" fmla="*/ 1701418 w 1938997"/>
              <a:gd name="connsiteY2" fmla="*/ 612000 h 612000"/>
              <a:gd name="connsiteX3" fmla="*/ 1938997 w 1938997"/>
              <a:gd name="connsiteY3" fmla="*/ 306006 h 612000"/>
              <a:gd name="connsiteX4" fmla="*/ 1701418 w 1938997"/>
              <a:gd name="connsiteY4" fmla="*/ 0 h 612000"/>
              <a:gd name="connsiteX5" fmla="*/ 0 w 1938997"/>
              <a:gd name="connsiteY5" fmla="*/ 0 h 612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938997" h="612000">
                <a:moveTo>
                  <a:pt x="0" y="0"/>
                </a:moveTo>
                <a:lnTo>
                  <a:pt x="0" y="612000"/>
                </a:lnTo>
                <a:lnTo>
                  <a:pt x="1701418" y="612000"/>
                </a:lnTo>
                <a:lnTo>
                  <a:pt x="1938997" y="306006"/>
                </a:lnTo>
                <a:lnTo>
                  <a:pt x="1701418" y="0"/>
                </a:lnTo>
                <a:lnTo>
                  <a:pt x="0" y="0"/>
                </a:lnTo>
              </a:path>
            </a:pathLst>
          </a:custGeom>
          <a:solidFill>
            <a:srgbClr val="C0DF14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Start of project review</a:t>
            </a:r>
            <a:endParaRPr lang="zh-CN" altLang="en-US" sz="14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Freeform 3"/>
          <p:cNvSpPr/>
          <p:nvPr/>
        </p:nvSpPr>
        <p:spPr>
          <a:xfrm>
            <a:off x="475581" y="4223252"/>
            <a:ext cx="1635309" cy="612000"/>
          </a:xfrm>
          <a:custGeom>
            <a:avLst/>
            <a:gdLst>
              <a:gd name="connsiteX0" fmla="*/ 0 w 1938997"/>
              <a:gd name="connsiteY0" fmla="*/ 0 h 612000"/>
              <a:gd name="connsiteX1" fmla="*/ 0 w 1938997"/>
              <a:gd name="connsiteY1" fmla="*/ 612000 h 612000"/>
              <a:gd name="connsiteX2" fmla="*/ 1701418 w 1938997"/>
              <a:gd name="connsiteY2" fmla="*/ 612000 h 612000"/>
              <a:gd name="connsiteX3" fmla="*/ 1938997 w 1938997"/>
              <a:gd name="connsiteY3" fmla="*/ 306006 h 612000"/>
              <a:gd name="connsiteX4" fmla="*/ 1701418 w 1938997"/>
              <a:gd name="connsiteY4" fmla="*/ 0 h 612000"/>
              <a:gd name="connsiteX5" fmla="*/ 0 w 1938997"/>
              <a:gd name="connsiteY5" fmla="*/ 0 h 612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938997" h="612000">
                <a:moveTo>
                  <a:pt x="0" y="0"/>
                </a:moveTo>
                <a:lnTo>
                  <a:pt x="0" y="612000"/>
                </a:lnTo>
                <a:lnTo>
                  <a:pt x="1701418" y="612000"/>
                </a:lnTo>
                <a:lnTo>
                  <a:pt x="1938997" y="306006"/>
                </a:lnTo>
                <a:lnTo>
                  <a:pt x="1701418" y="0"/>
                </a:lnTo>
                <a:lnTo>
                  <a:pt x="0" y="0"/>
                </a:lnTo>
              </a:path>
            </a:pathLst>
          </a:custGeom>
          <a:solidFill>
            <a:srgbClr val="C0DF1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Expression of interest</a:t>
            </a:r>
            <a:endParaRPr lang="zh-CN" altLang="en-US" sz="12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reeform 3"/>
          <p:cNvSpPr/>
          <p:nvPr/>
        </p:nvSpPr>
        <p:spPr>
          <a:xfrm>
            <a:off x="3744629" y="4223252"/>
            <a:ext cx="1635309" cy="612000"/>
          </a:xfrm>
          <a:custGeom>
            <a:avLst/>
            <a:gdLst>
              <a:gd name="connsiteX0" fmla="*/ 0 w 1938997"/>
              <a:gd name="connsiteY0" fmla="*/ 0 h 612000"/>
              <a:gd name="connsiteX1" fmla="*/ 0 w 1938997"/>
              <a:gd name="connsiteY1" fmla="*/ 612000 h 612000"/>
              <a:gd name="connsiteX2" fmla="*/ 1701418 w 1938997"/>
              <a:gd name="connsiteY2" fmla="*/ 612000 h 612000"/>
              <a:gd name="connsiteX3" fmla="*/ 1938997 w 1938997"/>
              <a:gd name="connsiteY3" fmla="*/ 306006 h 612000"/>
              <a:gd name="connsiteX4" fmla="*/ 1701418 w 1938997"/>
              <a:gd name="connsiteY4" fmla="*/ 0 h 612000"/>
              <a:gd name="connsiteX5" fmla="*/ 0 w 1938997"/>
              <a:gd name="connsiteY5" fmla="*/ 0 h 612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938997" h="612000">
                <a:moveTo>
                  <a:pt x="0" y="0"/>
                </a:moveTo>
                <a:lnTo>
                  <a:pt x="0" y="612000"/>
                </a:lnTo>
                <a:lnTo>
                  <a:pt x="1701418" y="612000"/>
                </a:lnTo>
                <a:lnTo>
                  <a:pt x="1938997" y="306006"/>
                </a:lnTo>
                <a:lnTo>
                  <a:pt x="1701418" y="0"/>
                </a:lnTo>
                <a:lnTo>
                  <a:pt x="0" y="0"/>
                </a:lnTo>
              </a:path>
            </a:pathLst>
          </a:custGeom>
          <a:solidFill>
            <a:srgbClr val="C0DF1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NDA and contract</a:t>
            </a:r>
            <a:endParaRPr lang="zh-CN" altLang="en-US" sz="14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Freeform 3"/>
          <p:cNvSpPr/>
          <p:nvPr/>
        </p:nvSpPr>
        <p:spPr>
          <a:xfrm>
            <a:off x="2110105" y="4223252"/>
            <a:ext cx="1635309" cy="612000"/>
          </a:xfrm>
          <a:custGeom>
            <a:avLst/>
            <a:gdLst>
              <a:gd name="connsiteX0" fmla="*/ 0 w 1938997"/>
              <a:gd name="connsiteY0" fmla="*/ 0 h 612000"/>
              <a:gd name="connsiteX1" fmla="*/ 0 w 1938997"/>
              <a:gd name="connsiteY1" fmla="*/ 612000 h 612000"/>
              <a:gd name="connsiteX2" fmla="*/ 1701418 w 1938997"/>
              <a:gd name="connsiteY2" fmla="*/ 612000 h 612000"/>
              <a:gd name="connsiteX3" fmla="*/ 1938997 w 1938997"/>
              <a:gd name="connsiteY3" fmla="*/ 306006 h 612000"/>
              <a:gd name="connsiteX4" fmla="*/ 1701418 w 1938997"/>
              <a:gd name="connsiteY4" fmla="*/ 0 h 612000"/>
              <a:gd name="connsiteX5" fmla="*/ 0 w 1938997"/>
              <a:gd name="connsiteY5" fmla="*/ 0 h 612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938997" h="612000">
                <a:moveTo>
                  <a:pt x="0" y="0"/>
                </a:moveTo>
                <a:lnTo>
                  <a:pt x="0" y="612000"/>
                </a:lnTo>
                <a:lnTo>
                  <a:pt x="1701418" y="612000"/>
                </a:lnTo>
                <a:lnTo>
                  <a:pt x="1938997" y="306006"/>
                </a:lnTo>
                <a:lnTo>
                  <a:pt x="1701418" y="0"/>
                </a:lnTo>
                <a:lnTo>
                  <a:pt x="0" y="0"/>
                </a:lnTo>
              </a:path>
            </a:pathLst>
          </a:custGeom>
          <a:solidFill>
            <a:srgbClr val="C0DF1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Application form</a:t>
            </a:r>
            <a:endParaRPr lang="zh-CN" altLang="en-US" sz="14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7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054CDB-EA33-4FB1-ADAB-15FECA80D900}" type="slidenum">
              <a:rPr lang="ru-RU" smtClean="0"/>
              <a:pPr>
                <a:defRPr/>
              </a:pPr>
              <a:t>36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56336" y="3162300"/>
            <a:ext cx="50922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</a:rPr>
              <a:t>Thank you for your attention</a:t>
            </a:r>
            <a:r>
              <a:rPr lang="ru-RU" sz="3200" dirty="0" smtClean="0">
                <a:solidFill>
                  <a:schemeClr val="accent6"/>
                </a:solidFill>
              </a:rPr>
              <a:t>!</a:t>
            </a:r>
            <a:endParaRPr lang="ru-RU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454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="" xmlns:p14="http://schemas.microsoft.com/office/powerpoint/2010/main" val="3855780442"/>
              </p:ext>
            </p:extLst>
          </p:nvPr>
        </p:nvGraphicFramePr>
        <p:xfrm>
          <a:off x="1259632" y="4107880"/>
          <a:ext cx="3240360" cy="2705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2756857293"/>
              </p:ext>
            </p:extLst>
          </p:nvPr>
        </p:nvGraphicFramePr>
        <p:xfrm>
          <a:off x="0" y="2424546"/>
          <a:ext cx="2521528" cy="2932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="" xmlns:p14="http://schemas.microsoft.com/office/powerpoint/2010/main" val="2870922072"/>
              </p:ext>
            </p:extLst>
          </p:nvPr>
        </p:nvGraphicFramePr>
        <p:xfrm>
          <a:off x="1565564" y="1136073"/>
          <a:ext cx="2783982" cy="2170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="" xmlns:p14="http://schemas.microsoft.com/office/powerpoint/2010/main" val="649892463"/>
              </p:ext>
            </p:extLst>
          </p:nvPr>
        </p:nvGraphicFramePr>
        <p:xfrm>
          <a:off x="4427984" y="4492278"/>
          <a:ext cx="2664296" cy="2249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039091" y="311727"/>
            <a:ext cx="81049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defRPr>
            </a:lvl1pPr>
            <a:lvl2pPr marL="37931725" indent="-37474525"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sz="2800" dirty="0" err="1">
                <a:solidFill>
                  <a:schemeClr val="bg1"/>
                </a:solidFill>
              </a:rPr>
              <a:t>Skolkovo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Ecosystem based on global network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9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2F1A939-491A-49C4-91D2-5AA47D8D8672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34" name="Схема 33"/>
          <p:cNvGraphicFramePr/>
          <p:nvPr>
            <p:extLst>
              <p:ext uri="{D42A27DB-BD31-4B8C-83A1-F6EECF244321}">
                <p14:modId xmlns="" xmlns:p14="http://schemas.microsoft.com/office/powerpoint/2010/main" val="1612867639"/>
              </p:ext>
            </p:extLst>
          </p:nvPr>
        </p:nvGraphicFramePr>
        <p:xfrm>
          <a:off x="3604844" y="3101058"/>
          <a:ext cx="1742884" cy="1488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  <p:pic>
        <p:nvPicPr>
          <p:cNvPr id="21" name="Рисунок 20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311" y="3426391"/>
            <a:ext cx="1148689" cy="753498"/>
          </a:xfrm>
          <a:prstGeom prst="rect">
            <a:avLst/>
          </a:prstGeom>
        </p:spPr>
      </p:pic>
      <p:graphicFrame>
        <p:nvGraphicFramePr>
          <p:cNvPr id="36" name="Схема 35"/>
          <p:cNvGraphicFramePr/>
          <p:nvPr>
            <p:extLst>
              <p:ext uri="{D42A27DB-BD31-4B8C-83A1-F6EECF244321}">
                <p14:modId xmlns="" xmlns:p14="http://schemas.microsoft.com/office/powerpoint/2010/main" val="121607406"/>
              </p:ext>
            </p:extLst>
          </p:nvPr>
        </p:nvGraphicFramePr>
        <p:xfrm>
          <a:off x="6084167" y="2492896"/>
          <a:ext cx="3059833" cy="2619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9" r:lo="rId30" r:qs="rId31" r:cs="rId32"/>
          </a:graphicData>
        </a:graphic>
      </p:graphicFrame>
      <p:sp>
        <p:nvSpPr>
          <p:cNvPr id="15" name="Полилиния 14"/>
          <p:cNvSpPr/>
          <p:nvPr>
            <p:custDataLst>
              <p:tags r:id="rId1"/>
            </p:custDataLst>
          </p:nvPr>
        </p:nvSpPr>
        <p:spPr>
          <a:xfrm rot="-2700000" flipV="1">
            <a:off x="3817244" y="3018668"/>
            <a:ext cx="0" cy="360000"/>
          </a:xfrm>
          <a:custGeom>
            <a:avLst/>
            <a:gdLst>
              <a:gd name="connsiteX0" fmla="*/ 0 w 1343025"/>
              <a:gd name="connsiteY0" fmla="*/ 552450 h 552450"/>
              <a:gd name="connsiteX1" fmla="*/ 552450 w 1343025"/>
              <a:gd name="connsiteY1" fmla="*/ 0 h 552450"/>
              <a:gd name="connsiteX2" fmla="*/ 1343025 w 1343025"/>
              <a:gd name="connsiteY2" fmla="*/ 0 h 552450"/>
              <a:gd name="connsiteX0" fmla="*/ 0 w 1343025"/>
              <a:gd name="connsiteY0" fmla="*/ 552450 h 552450"/>
              <a:gd name="connsiteX1" fmla="*/ 114300 w 1343025"/>
              <a:gd name="connsiteY1" fmla="*/ 433388 h 552450"/>
              <a:gd name="connsiteX2" fmla="*/ 552450 w 1343025"/>
              <a:gd name="connsiteY2" fmla="*/ 0 h 552450"/>
              <a:gd name="connsiteX3" fmla="*/ 1343025 w 1343025"/>
              <a:gd name="connsiteY3" fmla="*/ 0 h 552450"/>
              <a:gd name="connsiteX0" fmla="*/ 0 w 1228725"/>
              <a:gd name="connsiteY0" fmla="*/ 433388 h 433388"/>
              <a:gd name="connsiteX1" fmla="*/ 438150 w 1228725"/>
              <a:gd name="connsiteY1" fmla="*/ 0 h 433388"/>
              <a:gd name="connsiteX2" fmla="*/ 1228725 w 1228725"/>
              <a:gd name="connsiteY2" fmla="*/ 0 h 433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8725" h="433388">
                <a:moveTo>
                  <a:pt x="0" y="433388"/>
                </a:moveTo>
                <a:lnTo>
                  <a:pt x="438150" y="0"/>
                </a:lnTo>
                <a:lnTo>
                  <a:pt x="1228725" y="0"/>
                </a:lnTo>
              </a:path>
            </a:pathLst>
          </a:custGeom>
          <a:ln>
            <a:solidFill>
              <a:schemeClr val="tx2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7" name="Прямая соединительная линия 16"/>
          <p:cNvCxnSpPr/>
          <p:nvPr>
            <p:custDataLst>
              <p:tags r:id="rId2"/>
            </p:custDataLst>
          </p:nvPr>
        </p:nvCxnSpPr>
        <p:spPr>
          <a:xfrm>
            <a:off x="2105964" y="3933056"/>
            <a:ext cx="1620000" cy="0"/>
          </a:xfrm>
          <a:prstGeom prst="line">
            <a:avLst/>
          </a:prstGeom>
          <a:ln>
            <a:solidFill>
              <a:srgbClr val="92D050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>
            <p:custDataLst>
              <p:tags r:id="rId3"/>
            </p:custDataLst>
          </p:nvPr>
        </p:nvCxnSpPr>
        <p:spPr>
          <a:xfrm rot="-2700000">
            <a:off x="3509061" y="4561777"/>
            <a:ext cx="54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>
            <p:custDataLst>
              <p:tags r:id="rId4"/>
            </p:custDataLst>
          </p:nvPr>
        </p:nvCxnSpPr>
        <p:spPr>
          <a:xfrm rot="12240000">
            <a:off x="4991610" y="4466379"/>
            <a:ext cx="612000" cy="108000"/>
          </a:xfrm>
          <a:prstGeom prst="line">
            <a:avLst/>
          </a:prstGeom>
          <a:ln>
            <a:solidFill>
              <a:schemeClr val="accent2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>
            <p:custDataLst>
              <p:tags r:id="rId5"/>
            </p:custDataLst>
          </p:nvPr>
        </p:nvCxnSpPr>
        <p:spPr>
          <a:xfrm rot="10800000">
            <a:off x="5220073" y="3803141"/>
            <a:ext cx="1188000" cy="0"/>
          </a:xfrm>
          <a:prstGeom prst="line">
            <a:avLst/>
          </a:prstGeom>
          <a:ln w="0">
            <a:solidFill>
              <a:schemeClr val="accent2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олилиния 25"/>
          <p:cNvSpPr/>
          <p:nvPr>
            <p:custDataLst>
              <p:tags r:id="rId6"/>
            </p:custDataLst>
          </p:nvPr>
        </p:nvSpPr>
        <p:spPr>
          <a:xfrm rot="2700000" flipV="1">
            <a:off x="5150185" y="2801388"/>
            <a:ext cx="0" cy="540000"/>
          </a:xfrm>
          <a:custGeom>
            <a:avLst/>
            <a:gdLst>
              <a:gd name="connsiteX0" fmla="*/ 0 w 1343025"/>
              <a:gd name="connsiteY0" fmla="*/ 552450 h 552450"/>
              <a:gd name="connsiteX1" fmla="*/ 552450 w 1343025"/>
              <a:gd name="connsiteY1" fmla="*/ 0 h 552450"/>
              <a:gd name="connsiteX2" fmla="*/ 1343025 w 1343025"/>
              <a:gd name="connsiteY2" fmla="*/ 0 h 552450"/>
              <a:gd name="connsiteX0" fmla="*/ 0 w 1343025"/>
              <a:gd name="connsiteY0" fmla="*/ 552450 h 552450"/>
              <a:gd name="connsiteX1" fmla="*/ 114300 w 1343025"/>
              <a:gd name="connsiteY1" fmla="*/ 433388 h 552450"/>
              <a:gd name="connsiteX2" fmla="*/ 552450 w 1343025"/>
              <a:gd name="connsiteY2" fmla="*/ 0 h 552450"/>
              <a:gd name="connsiteX3" fmla="*/ 1343025 w 1343025"/>
              <a:gd name="connsiteY3" fmla="*/ 0 h 552450"/>
              <a:gd name="connsiteX0" fmla="*/ 0 w 1228725"/>
              <a:gd name="connsiteY0" fmla="*/ 433388 h 433388"/>
              <a:gd name="connsiteX1" fmla="*/ 438150 w 1228725"/>
              <a:gd name="connsiteY1" fmla="*/ 0 h 433388"/>
              <a:gd name="connsiteX2" fmla="*/ 1228725 w 1228725"/>
              <a:gd name="connsiteY2" fmla="*/ 0 h 433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8725" h="433388">
                <a:moveTo>
                  <a:pt x="0" y="433388"/>
                </a:moveTo>
                <a:lnTo>
                  <a:pt x="438150" y="0"/>
                </a:lnTo>
                <a:lnTo>
                  <a:pt x="1228725" y="0"/>
                </a:lnTo>
              </a:path>
            </a:pathLst>
          </a:custGeom>
          <a:ln>
            <a:solidFill>
              <a:schemeClr val="accent4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" name="Группа 26"/>
          <p:cNvGrpSpPr/>
          <p:nvPr/>
        </p:nvGrpSpPr>
        <p:grpSpPr>
          <a:xfrm>
            <a:off x="4716016" y="1050176"/>
            <a:ext cx="2304256" cy="2162800"/>
            <a:chOff x="63664" y="-1"/>
            <a:chExt cx="2788550" cy="2592287"/>
          </a:xfrm>
        </p:grpSpPr>
        <p:sp>
          <p:nvSpPr>
            <p:cNvPr id="28" name="Овал 27"/>
            <p:cNvSpPr/>
            <p:nvPr/>
          </p:nvSpPr>
          <p:spPr>
            <a:xfrm>
              <a:off x="63664" y="-1"/>
              <a:ext cx="2788550" cy="2592287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9" name="Овал 4"/>
            <p:cNvSpPr/>
            <p:nvPr/>
          </p:nvSpPr>
          <p:spPr>
            <a:xfrm>
              <a:off x="466125" y="279138"/>
              <a:ext cx="1971803" cy="18330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1">
              <a:noAutofit/>
            </a:bodyPr>
            <a:lstStyle/>
            <a:p>
              <a:pPr lvl="0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dirty="0" smtClean="0"/>
                <a:t>    Science</a:t>
              </a:r>
              <a:endParaRPr lang="ru-RU" sz="2200" kern="1200" dirty="0"/>
            </a:p>
            <a:p>
              <a:pPr marL="171450" lvl="1" indent="-17145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600" dirty="0"/>
                <a:t>P</a:t>
              </a:r>
              <a:r>
                <a:rPr lang="en-US" sz="1600" dirty="0" smtClean="0"/>
                <a:t>an-Russian network</a:t>
              </a:r>
              <a:endParaRPr lang="ru-RU" sz="1600" kern="1200" dirty="0"/>
            </a:p>
            <a:p>
              <a:pPr marL="171450" lvl="1" indent="-17145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600" dirty="0" smtClean="0"/>
                <a:t>State Companies</a:t>
              </a:r>
              <a:endParaRPr lang="ru-RU" sz="1600" kern="1200" dirty="0"/>
            </a:p>
            <a:p>
              <a:pPr marL="171450" lvl="1" indent="-17145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600" dirty="0" smtClean="0"/>
                <a:t>Closed cities</a:t>
              </a:r>
              <a:endParaRPr lang="ru-RU" sz="1600" kern="12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46687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A939-491A-49C4-91D2-5AA47D8D8672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53480" y="115888"/>
            <a:ext cx="7582569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363815"/>
            <a:ext cx="72728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defRPr>
            </a:lvl1pPr>
            <a:lvl2pPr marL="37931725" indent="-37474525"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dirty="0"/>
              <a:t> Skolkovo People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pic>
        <p:nvPicPr>
          <p:cNvPr id="12" name="Picture 11" descr="PeterLosch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828800"/>
            <a:ext cx="1356552" cy="1875025"/>
          </a:xfrm>
          <a:prstGeom prst="rect">
            <a:avLst/>
          </a:prstGeom>
        </p:spPr>
      </p:pic>
      <p:pic>
        <p:nvPicPr>
          <p:cNvPr id="15" name="Picture 14" descr="Craig Barret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1" y="1828800"/>
            <a:ext cx="1451330" cy="1920221"/>
          </a:xfrm>
          <a:prstGeom prst="rect">
            <a:avLst/>
          </a:prstGeom>
        </p:spPr>
      </p:pic>
      <p:pic>
        <p:nvPicPr>
          <p:cNvPr id="17" name="Picture 16" descr="Esko Ah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1828800"/>
            <a:ext cx="1291166" cy="1904999"/>
          </a:xfrm>
          <a:prstGeom prst="rect">
            <a:avLst/>
          </a:prstGeom>
        </p:spPr>
      </p:pic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71557991"/>
              </p:ext>
            </p:extLst>
          </p:nvPr>
        </p:nvGraphicFramePr>
        <p:xfrm>
          <a:off x="107503" y="3886200"/>
          <a:ext cx="8884097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305"/>
                <a:gridCol w="1570589"/>
                <a:gridCol w="1531741"/>
                <a:gridCol w="1531741"/>
                <a:gridCol w="1462121"/>
                <a:gridCol w="1371600"/>
              </a:tblGrid>
              <a:tr h="106680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John T. Chambers</a:t>
                      </a: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Chairman and CEO of Cisco.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Craig Barrett</a:t>
                      </a: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Co-chairman of the Foundation , former CEO of Intel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Eric E. Schmidt</a:t>
                      </a: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Chairman and CEO of Google </a:t>
                      </a:r>
                      <a:endParaRPr lang="en-US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Peter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</a:rPr>
                        <a:t>Löscher</a:t>
                      </a:r>
                      <a:endParaRPr lang="en-US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CEO of Siemens AG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solidFill>
                            <a:schemeClr val="tx1"/>
                          </a:solidFill>
                        </a:rPr>
                        <a:t>Esko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</a:rPr>
                        <a:t>Aho</a:t>
                      </a:r>
                      <a:endParaRPr lang="en-US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Former PM of Finland</a:t>
                      </a:r>
                      <a:br>
                        <a:rPr lang="en-US" sz="1200" b="0" dirty="0" smtClean="0">
                          <a:solidFill>
                            <a:schemeClr val="tx1"/>
                          </a:solidFill>
                        </a:rPr>
                      </a:b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Victor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</a:rPr>
                        <a:t>Vekselberg</a:t>
                      </a:r>
                      <a:endParaRPr lang="en-US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President of Foundation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06277"/>
            <a:ext cx="1392537" cy="19275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886" y="1828800"/>
            <a:ext cx="1360714" cy="1904999"/>
          </a:xfrm>
          <a:prstGeom prst="rect">
            <a:avLst/>
          </a:prstGeom>
        </p:spPr>
      </p:pic>
      <p:sp>
        <p:nvSpPr>
          <p:cNvPr id="20" name="Объект 2"/>
          <p:cNvSpPr>
            <a:spLocks noGrp="1"/>
          </p:cNvSpPr>
          <p:nvPr>
            <p:ph sz="half" idx="1"/>
          </p:nvPr>
        </p:nvSpPr>
        <p:spPr>
          <a:xfrm>
            <a:off x="76200" y="1295400"/>
            <a:ext cx="8511480" cy="838200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Skolkovo Foundation Council  </a:t>
            </a:r>
            <a:endParaRPr lang="ru-RU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755" y="1832630"/>
            <a:ext cx="1532445" cy="18711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4065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453481" y="115888"/>
            <a:ext cx="7582569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98086" y="332656"/>
            <a:ext cx="74379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defRPr>
            </a:lvl1pPr>
            <a:lvl2pPr marL="37931725" indent="-37474525"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n-US" dirty="0" err="1"/>
              <a:t>Skolkovo</a:t>
            </a:r>
            <a:r>
              <a:rPr lang="en-US" dirty="0"/>
              <a:t> </a:t>
            </a:r>
            <a:r>
              <a:rPr lang="en-US" dirty="0" smtClean="0"/>
              <a:t>Focus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A939-491A-49C4-91D2-5AA47D8D8672}" type="slidenum">
              <a:rPr lang="ru-RU" smtClean="0"/>
              <a:pPr/>
              <a:t>6</a:t>
            </a:fld>
            <a:endParaRPr lang="ru-RU" dirty="0"/>
          </a:p>
        </p:txBody>
      </p:sp>
      <p:grpSp>
        <p:nvGrpSpPr>
          <p:cNvPr id="2" name="Группа 6"/>
          <p:cNvGrpSpPr/>
          <p:nvPr/>
        </p:nvGrpSpPr>
        <p:grpSpPr>
          <a:xfrm>
            <a:off x="196662" y="2298390"/>
            <a:ext cx="1625158" cy="3950010"/>
            <a:chOff x="359278" y="2362342"/>
            <a:chExt cx="1547158" cy="3506875"/>
          </a:xfrm>
          <a:solidFill>
            <a:schemeClr val="bg1"/>
          </a:solidFill>
          <a:effectLst>
            <a:outerShdw blurRad="50800" dist="50800" dir="5400000" algn="ctr" rotWithShape="0">
              <a:schemeClr val="bg1"/>
            </a:outerShdw>
          </a:effectLst>
        </p:grpSpPr>
        <p:sp>
          <p:nvSpPr>
            <p:cNvPr id="56" name="TextBox 55"/>
            <p:cNvSpPr txBox="1"/>
            <p:nvPr/>
          </p:nvSpPr>
          <p:spPr>
            <a:xfrm>
              <a:off x="359278" y="2362342"/>
              <a:ext cx="1547158" cy="3506875"/>
            </a:xfrm>
            <a:prstGeom prst="rect">
              <a:avLst/>
            </a:prstGeom>
            <a:grpFill/>
            <a:ln>
              <a:solidFill>
                <a:srgbClr val="FFFFFF">
                  <a:lumMod val="5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Energy Efficiency &amp;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Cleantech</a:t>
              </a:r>
              <a:endPara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85785" y="3648675"/>
              <a:ext cx="1094143" cy="2956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Energy</a:t>
              </a:r>
            </a:p>
          </p:txBody>
        </p:sp>
      </p:grpSp>
      <p:grpSp>
        <p:nvGrpSpPr>
          <p:cNvPr id="3" name="Группа 5"/>
          <p:cNvGrpSpPr/>
          <p:nvPr/>
        </p:nvGrpSpPr>
        <p:grpSpPr>
          <a:xfrm>
            <a:off x="1979339" y="2298390"/>
            <a:ext cx="1610694" cy="3950010"/>
            <a:chOff x="2267056" y="2362342"/>
            <a:chExt cx="1547158" cy="3506875"/>
          </a:xfrm>
          <a:solidFill>
            <a:schemeClr val="bg1"/>
          </a:solidFill>
        </p:grpSpPr>
        <p:sp>
          <p:nvSpPr>
            <p:cNvPr id="62" name="TextBox 61"/>
            <p:cNvSpPr txBox="1"/>
            <p:nvPr/>
          </p:nvSpPr>
          <p:spPr>
            <a:xfrm>
              <a:off x="2267056" y="2362342"/>
              <a:ext cx="1547158" cy="3506875"/>
            </a:xfrm>
            <a:prstGeom prst="rect">
              <a:avLst/>
            </a:prstGeom>
            <a:grpFill/>
            <a:ln>
              <a:solidFill>
                <a:srgbClr val="FFFFFF">
                  <a:lumMod val="5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Hardware,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Software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 &amp; Distributed  Computation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504476" y="3648670"/>
              <a:ext cx="1094145" cy="2956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IT</a:t>
              </a: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3748144" y="2298390"/>
            <a:ext cx="1610694" cy="3950010"/>
          </a:xfrm>
          <a:prstGeom prst="rect">
            <a:avLst/>
          </a:prstGeom>
          <a:solidFill>
            <a:schemeClr val="bg1"/>
          </a:solidFill>
          <a:ln>
            <a:solidFill>
              <a:srgbClr val="FFFFFF">
                <a:lumMod val="5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Pharmaceuticals,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Biotechnology</a:t>
            </a:r>
            <a:r>
              <a:rPr lang="en-US" sz="13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Medical</a:t>
            </a:r>
            <a:r>
              <a:rPr kumimoji="0" lang="en-US" sz="1300" b="1" i="0" u="none" strike="noStrike" kern="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 Devices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&amp;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BioIT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</a:endParaRPr>
          </a:p>
        </p:txBody>
      </p:sp>
      <p:grpSp>
        <p:nvGrpSpPr>
          <p:cNvPr id="4" name="Группа 2"/>
          <p:cNvGrpSpPr/>
          <p:nvPr/>
        </p:nvGrpSpPr>
        <p:grpSpPr>
          <a:xfrm>
            <a:off x="5548344" y="2298390"/>
            <a:ext cx="1610694" cy="3950010"/>
            <a:chOff x="6068697" y="2362342"/>
            <a:chExt cx="1547158" cy="3506875"/>
          </a:xfrm>
          <a:solidFill>
            <a:schemeClr val="bg1"/>
          </a:solidFill>
        </p:grpSpPr>
        <p:sp>
          <p:nvSpPr>
            <p:cNvPr id="74" name="TextBox 73"/>
            <p:cNvSpPr txBox="1"/>
            <p:nvPr/>
          </p:nvSpPr>
          <p:spPr>
            <a:xfrm>
              <a:off x="6068697" y="2362342"/>
              <a:ext cx="1547158" cy="3506875"/>
            </a:xfrm>
            <a:prstGeom prst="rect">
              <a:avLst/>
            </a:prstGeom>
            <a:grpFill/>
            <a:ln>
              <a:solidFill>
                <a:srgbClr val="FFFFFF">
                  <a:lumMod val="5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Space Technologies, </a:t>
              </a:r>
              <a:r>
                <a:rPr lang="en-US" sz="1300" b="1" kern="0" noProof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Tele</a:t>
              </a: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-Communications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 &amp;</a:t>
              </a:r>
              <a:r>
                <a:rPr kumimoji="0" lang="en-US" sz="1300" b="1" i="0" u="none" strike="noStrike" kern="0" cap="none" spc="0" normalizeH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N</a:t>
              </a: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avigation Systems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316043" y="3627806"/>
              <a:ext cx="1094145" cy="2956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Space</a:t>
              </a:r>
            </a:p>
          </p:txBody>
        </p:sp>
      </p:grpSp>
      <p:grpSp>
        <p:nvGrpSpPr>
          <p:cNvPr id="6" name="Группа 1"/>
          <p:cNvGrpSpPr/>
          <p:nvPr/>
        </p:nvGrpSpPr>
        <p:grpSpPr>
          <a:xfrm>
            <a:off x="7305568" y="2298390"/>
            <a:ext cx="1610694" cy="3950010"/>
            <a:chOff x="7969937" y="2362342"/>
            <a:chExt cx="1547158" cy="3506875"/>
          </a:xfrm>
          <a:solidFill>
            <a:schemeClr val="bg1"/>
          </a:solidFill>
        </p:grpSpPr>
        <p:sp>
          <p:nvSpPr>
            <p:cNvPr id="80" name="TextBox 79"/>
            <p:cNvSpPr txBox="1"/>
            <p:nvPr/>
          </p:nvSpPr>
          <p:spPr>
            <a:xfrm>
              <a:off x="7969937" y="2362342"/>
              <a:ext cx="1547158" cy="3506875"/>
            </a:xfrm>
            <a:prstGeom prst="rect">
              <a:avLst/>
            </a:prstGeom>
            <a:grpFill/>
            <a:ln>
              <a:solidFill>
                <a:srgbClr val="FFFFFF">
                  <a:lumMod val="5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Radiation </a:t>
              </a: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Technologies for</a:t>
              </a:r>
              <a:r>
                <a:rPr kumimoji="0" lang="en-US" sz="1300" b="1" i="0" u="none" strike="noStrike" kern="0" cap="none" spc="0" normalizeH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 better living (medicine, ecology, safety and security, </a:t>
              </a:r>
              <a:r>
                <a:rPr kumimoji="0" lang="en-US" sz="1300" b="1" i="0" u="none" strike="noStrike" kern="0" cap="none" spc="0" normalizeH="0" noProof="0" dirty="0" err="1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etc</a:t>
              </a:r>
              <a:r>
                <a:rPr lang="en-US" sz="13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  <a:r>
                <a:rPr kumimoji="0" lang="en-US" sz="1300" b="1" i="0" u="none" strike="noStrike" kern="0" cap="none" spc="0" normalizeH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)</a:t>
              </a: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, Materials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300" b="1" kern="0" noProof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&amp;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Engineering</a:t>
              </a:r>
              <a:endPara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8185741" y="3627806"/>
              <a:ext cx="1094145" cy="2956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Nuclear</a:t>
              </a:r>
            </a:p>
          </p:txBody>
        </p:sp>
      </p:grpSp>
      <p:pic>
        <p:nvPicPr>
          <p:cNvPr id="39" name="Рисунок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782" y="2418968"/>
            <a:ext cx="1511808" cy="10820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587" y="2420888"/>
            <a:ext cx="1511808" cy="108204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787" y="2420888"/>
            <a:ext cx="1511808" cy="108204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011" y="2420888"/>
            <a:ext cx="1511808" cy="108204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" y="2418968"/>
            <a:ext cx="1511808" cy="108204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3983952" y="3630151"/>
            <a:ext cx="113907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Biomedical</a:t>
            </a:r>
          </a:p>
        </p:txBody>
      </p:sp>
      <p:sp>
        <p:nvSpPr>
          <p:cNvPr id="29" name="Объект 3"/>
          <p:cNvSpPr>
            <a:spLocks noGrp="1"/>
          </p:cNvSpPr>
          <p:nvPr>
            <p:ph sz="half" idx="2"/>
          </p:nvPr>
        </p:nvSpPr>
        <p:spPr>
          <a:xfrm>
            <a:off x="109907" y="1412776"/>
            <a:ext cx="6593122" cy="774857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>
                <a:latin typeface="+mj-lt"/>
                <a:cs typeface="Arial" pitchFamily="34" charset="0"/>
              </a:rPr>
              <a:t>Skolkovo is active in FIVE technological directions </a:t>
            </a:r>
            <a:endParaRPr lang="ru-RU" sz="20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273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10425550"/>
              </p:ext>
            </p:extLst>
          </p:nvPr>
        </p:nvGraphicFramePr>
        <p:xfrm>
          <a:off x="426308" y="1438298"/>
          <a:ext cx="8717693" cy="475466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36558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30.09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</a:tr>
              <a:tr h="4805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1. Общее количество   участников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673</a:t>
                      </a:r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3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2. Количество заявок на получение статуса участника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2 500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 1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января по 31 августа 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2012г. поступило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en-US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874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заявок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из них </a:t>
                      </a:r>
                      <a:r>
                        <a:rPr lang="en-US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187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заявок в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сен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тябре</a:t>
                      </a:r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5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3. Средние сроки принятия решений о предоставлении,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дней:</a:t>
                      </a:r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А) статуса участника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(с предварительным одобрением)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Б) статуса участника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(без предварительного одобрения)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В) грантов участникам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А) &lt;45</a:t>
                      </a: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Б) &lt;31</a:t>
                      </a: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В) &lt;100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Сокращение сроков принятия решений до: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А) </a:t>
                      </a:r>
                      <a:r>
                        <a:rPr lang="en-US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дня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Б)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дней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В)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52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дня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Group 31"/>
          <p:cNvGrpSpPr/>
          <p:nvPr/>
        </p:nvGrpSpPr>
        <p:grpSpPr>
          <a:xfrm>
            <a:off x="6657574" y="2646028"/>
            <a:ext cx="1959056" cy="283384"/>
            <a:chOff x="157810" y="1918796"/>
            <a:chExt cx="3877126" cy="283384"/>
          </a:xfrm>
        </p:grpSpPr>
        <p:sp>
          <p:nvSpPr>
            <p:cNvPr id="33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34" name="Rounded Rectangle 33"/>
            <p:cNvSpPr/>
            <p:nvPr/>
          </p:nvSpPr>
          <p:spPr bwMode="auto">
            <a:xfrm>
              <a:off x="164952" y="1945004"/>
              <a:ext cx="2691345" cy="257176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73%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5" name="Rectangle 23"/>
          <p:cNvSpPr/>
          <p:nvPr/>
        </p:nvSpPr>
        <p:spPr>
          <a:xfrm>
            <a:off x="6657574" y="3541354"/>
            <a:ext cx="21825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Сроки </a:t>
            </a:r>
            <a:r>
              <a:rPr lang="ru-RU" sz="11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принятия </a:t>
            </a:r>
            <a:r>
              <a:rPr lang="ru-RU" sz="11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решений, дни</a:t>
            </a:r>
            <a:endParaRPr lang="ru-RU" sz="1100" dirty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161750" y="5824350"/>
            <a:ext cx="1333402" cy="277000"/>
            <a:chOff x="3712284" y="5187976"/>
            <a:chExt cx="1333402" cy="277000"/>
          </a:xfrm>
        </p:grpSpPr>
        <p:sp>
          <p:nvSpPr>
            <p:cNvPr id="56" name="TextBox 55"/>
            <p:cNvSpPr txBox="1"/>
            <p:nvPr/>
          </p:nvSpPr>
          <p:spPr>
            <a:xfrm>
              <a:off x="3712284" y="5187977"/>
              <a:ext cx="2776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1">
                      <a:lumMod val="25000"/>
                    </a:schemeClr>
                  </a:solidFill>
                </a:rPr>
                <a:t>А</a:t>
              </a:r>
              <a:endParaRPr lang="ru-RU" sz="1200" b="1" dirty="0">
                <a:solidFill>
                  <a:schemeClr val="bg1">
                    <a:lumMod val="25000"/>
                  </a:schemeClr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293975" y="5187977"/>
              <a:ext cx="2776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1">
                      <a:lumMod val="25000"/>
                    </a:schemeClr>
                  </a:solidFill>
                </a:rPr>
                <a:t>Б</a:t>
              </a:r>
              <a:endParaRPr lang="ru-RU" sz="1200" b="1" dirty="0">
                <a:solidFill>
                  <a:schemeClr val="bg1">
                    <a:lumMod val="25000"/>
                  </a:schemeClr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768046" y="5187976"/>
              <a:ext cx="2776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1">
                      <a:lumMod val="25000"/>
                    </a:schemeClr>
                  </a:solidFill>
                </a:rPr>
                <a:t>В</a:t>
              </a:r>
              <a:endParaRPr lang="ru-RU" sz="1200" b="1" dirty="0">
                <a:solidFill>
                  <a:schemeClr val="bg1">
                    <a:lumMod val="25000"/>
                  </a:schemeClr>
                </a:solidFill>
              </a:endParaRPr>
            </a:p>
          </p:txBody>
        </p:sp>
      </p:grpSp>
      <p:graphicFrame>
        <p:nvGraphicFramePr>
          <p:cNvPr id="18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16652812"/>
              </p:ext>
            </p:extLst>
          </p:nvPr>
        </p:nvGraphicFramePr>
        <p:xfrm>
          <a:off x="6764494" y="3541354"/>
          <a:ext cx="1957894" cy="2231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1"/>
          <p:cNvGrpSpPr/>
          <p:nvPr/>
        </p:nvGrpSpPr>
        <p:grpSpPr>
          <a:xfrm>
            <a:off x="6653958" y="2024862"/>
            <a:ext cx="1962671" cy="283384"/>
            <a:chOff x="157810" y="1918796"/>
            <a:chExt cx="3884281" cy="283384"/>
          </a:xfrm>
        </p:grpSpPr>
        <p:sp>
          <p:nvSpPr>
            <p:cNvPr id="2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6" name="Rounded Rectangle 33"/>
            <p:cNvSpPr/>
            <p:nvPr/>
          </p:nvSpPr>
          <p:spPr bwMode="auto">
            <a:xfrm>
              <a:off x="164951" y="1945004"/>
              <a:ext cx="3877140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668395" y="1918796"/>
              <a:ext cx="11395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35</a:t>
              </a:r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8229600" y="0"/>
            <a:ext cx="304802" cy="65116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itle 1"/>
          <p:cNvSpPr>
            <a:spLocks noGrp="1"/>
          </p:cNvSpPr>
          <p:nvPr>
            <p:ph type="title" idx="4294967295"/>
          </p:nvPr>
        </p:nvSpPr>
        <p:spPr>
          <a:xfrm>
            <a:off x="2195004" y="397314"/>
            <a:ext cx="674117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«Сколково» (1/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0"/>
            <a:ext cx="40178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2103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88720330"/>
              </p:ext>
            </p:extLst>
          </p:nvPr>
        </p:nvGraphicFramePr>
        <p:xfrm>
          <a:off x="426308" y="1438299"/>
          <a:ext cx="8717693" cy="5210151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32792"/>
                <a:gridCol w="990600"/>
                <a:gridCol w="2349500"/>
                <a:gridCol w="2844801"/>
              </a:tblGrid>
              <a:tr h="44918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Наименование КПЭ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Целевое значение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30.09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выполнения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857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 грантов, одобренных к выделению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120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 2012 г.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одобрена выдача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69 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грантов, из них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 августе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5. Сумма грантов, одобренных к выделению, млн. руб. </a:t>
                      </a: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6 300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 2012 г.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одобрено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2 584,7 млн. руб.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из них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77,4 млн. руб.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в августе</a:t>
                      </a:r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1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6. Суммарный объем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грантов, перечисленных Фондом, млн. руб.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921</a:t>
                      </a:r>
                      <a:endParaRPr lang="ru-RU" sz="1200" b="1" dirty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 течение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2012 г. Фондом перечислено грантов на сумму 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2184. 7млн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 руб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b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0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7. Средняя доля </a:t>
                      </a:r>
                      <a:r>
                        <a:rPr lang="ru-RU" sz="1200" b="1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софинансирования</a:t>
                      </a: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проектов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40%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Доля </a:t>
                      </a:r>
                      <a:r>
                        <a:rPr lang="ru-RU" sz="1200" b="0" baseline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софинансирования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по </a:t>
                      </a:r>
                      <a:r>
                        <a:rPr lang="ru-RU" sz="1200" b="0" baseline="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грантовым</a:t>
                      </a:r>
                      <a:r>
                        <a:rPr lang="ru-RU" sz="1200" b="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соглашениям 2012г.  составляет 36% с учетом ЦПИ и 42%  без учета ЦПИ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9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  <a:r>
                        <a:rPr lang="ru-RU" sz="1200" b="1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Количество поданных заявок на регистрацию объектов ИС</a:t>
                      </a:r>
                      <a:endParaRPr lang="ru-RU" sz="1200" b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За 8 месяцев 2012г. было подано </a:t>
                      </a:r>
                      <a:r>
                        <a:rPr lang="ru-RU" sz="1200" b="1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90</a:t>
                      </a:r>
                      <a:r>
                        <a:rPr lang="ru-RU" sz="1200" b="0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заявок на объекты ИС, из них </a:t>
                      </a:r>
                      <a:r>
                        <a:rPr lang="ru-RU" sz="1200" b="1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r>
                        <a:rPr lang="ru-RU" sz="1200" b="0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заявок в </a:t>
                      </a:r>
                      <a:r>
                        <a:rPr lang="ru-RU" sz="1200" b="0" u="none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сен</a:t>
                      </a:r>
                      <a:r>
                        <a:rPr lang="ru-RU" sz="1200" baseline="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тябре</a:t>
                      </a:r>
                      <a:endParaRPr lang="ru-RU" sz="1200" b="0" u="none" baseline="0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36000" anchor="ctr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Group 31"/>
          <p:cNvGrpSpPr/>
          <p:nvPr/>
        </p:nvGrpSpPr>
        <p:grpSpPr>
          <a:xfrm>
            <a:off x="6653958" y="2024862"/>
            <a:ext cx="1959056" cy="283384"/>
            <a:chOff x="157810" y="1918796"/>
            <a:chExt cx="3877126" cy="283384"/>
          </a:xfrm>
        </p:grpSpPr>
        <p:sp>
          <p:nvSpPr>
            <p:cNvPr id="2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6" name="Rounded Rectangle 33"/>
            <p:cNvSpPr/>
            <p:nvPr/>
          </p:nvSpPr>
          <p:spPr bwMode="auto">
            <a:xfrm>
              <a:off x="164952" y="1945004"/>
              <a:ext cx="2464982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58%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Группа 20"/>
          <p:cNvGrpSpPr/>
          <p:nvPr/>
        </p:nvGrpSpPr>
        <p:grpSpPr>
          <a:xfrm>
            <a:off x="6177472" y="3828893"/>
            <a:ext cx="2775264" cy="1705253"/>
            <a:chOff x="2895036" y="4359880"/>
            <a:chExt cx="2862570" cy="1705253"/>
          </a:xfrm>
        </p:grpSpPr>
        <p:graphicFrame>
          <p:nvGraphicFramePr>
            <p:cNvPr id="22" name="Chart 3"/>
            <p:cNvGraphicFramePr/>
            <p:nvPr>
              <p:extLst>
                <p:ext uri="{D42A27DB-BD31-4B8C-83A1-F6EECF244321}">
                  <p14:modId xmlns:p14="http://schemas.microsoft.com/office/powerpoint/2010/main" xmlns="" val="2633983021"/>
                </p:ext>
              </p:extLst>
            </p:nvPr>
          </p:nvGraphicFramePr>
          <p:xfrm>
            <a:off x="2895036" y="4359880"/>
            <a:ext cx="1718617" cy="13914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23" name="Chart 48"/>
            <p:cNvGraphicFramePr/>
            <p:nvPr>
              <p:extLst>
                <p:ext uri="{D42A27DB-BD31-4B8C-83A1-F6EECF244321}">
                  <p14:modId xmlns:p14="http://schemas.microsoft.com/office/powerpoint/2010/main" xmlns="" val="877653468"/>
                </p:ext>
              </p:extLst>
            </p:nvPr>
          </p:nvGraphicFramePr>
          <p:xfrm>
            <a:off x="4038989" y="4400970"/>
            <a:ext cx="1718617" cy="13914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8" name="TextBox 27"/>
            <p:cNvSpPr txBox="1"/>
            <p:nvPr/>
          </p:nvSpPr>
          <p:spPr>
            <a:xfrm>
              <a:off x="3332626" y="4436127"/>
              <a:ext cx="12781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С учетом грантов ЦПИ</a:t>
              </a:r>
              <a:endParaRPr lang="ru-RU" sz="10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493708" y="4436127"/>
              <a:ext cx="11765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Без учета грантов ЦПИ</a:t>
              </a:r>
              <a:endParaRPr lang="ru-RU" sz="1000" b="1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ectangle 49"/>
            <p:cNvSpPr/>
            <p:nvPr/>
          </p:nvSpPr>
          <p:spPr>
            <a:xfrm>
              <a:off x="3541808" y="5604118"/>
              <a:ext cx="102824" cy="10795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50"/>
            <p:cNvSpPr/>
            <p:nvPr/>
          </p:nvSpPr>
          <p:spPr>
            <a:xfrm>
              <a:off x="3541376" y="5781910"/>
              <a:ext cx="102824" cy="1079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658860" y="5511135"/>
              <a:ext cx="177115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Доля грантов Сколково</a:t>
              </a:r>
              <a:endParaRPr lang="en-US" sz="10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ru-RU" sz="100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Доля со-финансирования</a:t>
              </a:r>
              <a:endParaRPr lang="en-US" sz="1000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ru-RU" sz="100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Целевое значение</a:t>
              </a:r>
              <a:endParaRPr lang="ru-RU" sz="1000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 flipH="1">
              <a:off x="4544437" y="5096089"/>
              <a:ext cx="353860" cy="219693"/>
            </a:xfrm>
            <a:prstGeom prst="line">
              <a:avLst/>
            </a:prstGeom>
            <a:ln w="12700">
              <a:solidFill>
                <a:schemeClr val="accent1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flipH="1">
              <a:off x="3524889" y="5061712"/>
              <a:ext cx="232554" cy="225425"/>
            </a:xfrm>
            <a:prstGeom prst="line">
              <a:avLst/>
            </a:prstGeom>
            <a:ln w="12700">
              <a:solidFill>
                <a:srgbClr val="00B2FF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flipH="1">
              <a:off x="3518621" y="5999706"/>
              <a:ext cx="159540" cy="0"/>
            </a:xfrm>
            <a:prstGeom prst="line">
              <a:avLst/>
            </a:prstGeom>
            <a:ln w="12700">
              <a:solidFill>
                <a:srgbClr val="00B2FF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1"/>
          <p:cNvGrpSpPr/>
          <p:nvPr/>
        </p:nvGrpSpPr>
        <p:grpSpPr>
          <a:xfrm>
            <a:off x="6667903" y="3339312"/>
            <a:ext cx="1959056" cy="283384"/>
            <a:chOff x="157810" y="1918796"/>
            <a:chExt cx="3877126" cy="283384"/>
          </a:xfrm>
        </p:grpSpPr>
        <p:sp>
          <p:nvSpPr>
            <p:cNvPr id="41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2" name="Rounded Rectangle 33"/>
            <p:cNvSpPr/>
            <p:nvPr/>
          </p:nvSpPr>
          <p:spPr bwMode="auto">
            <a:xfrm>
              <a:off x="164952" y="1945004"/>
              <a:ext cx="1720451" cy="257176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44%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31"/>
          <p:cNvGrpSpPr/>
          <p:nvPr/>
        </p:nvGrpSpPr>
        <p:grpSpPr>
          <a:xfrm>
            <a:off x="6648970" y="2718177"/>
            <a:ext cx="1959056" cy="283384"/>
            <a:chOff x="157810" y="1918796"/>
            <a:chExt cx="3877126" cy="283384"/>
          </a:xfrm>
        </p:grpSpPr>
        <p:sp>
          <p:nvSpPr>
            <p:cNvPr id="45" name="Rounded Rectangle 32"/>
            <p:cNvSpPr/>
            <p:nvPr/>
          </p:nvSpPr>
          <p:spPr bwMode="auto">
            <a:xfrm>
              <a:off x="157810" y="1935480"/>
              <a:ext cx="3877126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6" name="Rounded Rectangle 33"/>
            <p:cNvSpPr/>
            <p:nvPr/>
          </p:nvSpPr>
          <p:spPr bwMode="auto">
            <a:xfrm>
              <a:off x="164954" y="1945004"/>
              <a:ext cx="1757921" cy="248400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41%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31"/>
          <p:cNvGrpSpPr/>
          <p:nvPr/>
        </p:nvGrpSpPr>
        <p:grpSpPr>
          <a:xfrm>
            <a:off x="6648970" y="5977737"/>
            <a:ext cx="1959056" cy="283384"/>
            <a:chOff x="157810" y="1918796"/>
            <a:chExt cx="3877125" cy="283384"/>
          </a:xfrm>
        </p:grpSpPr>
        <p:sp>
          <p:nvSpPr>
            <p:cNvPr id="49" name="Rounded Rectangle 32"/>
            <p:cNvSpPr/>
            <p:nvPr/>
          </p:nvSpPr>
          <p:spPr bwMode="auto">
            <a:xfrm>
              <a:off x="157810" y="1935480"/>
              <a:ext cx="3877125" cy="266700"/>
            </a:xfrm>
            <a:prstGeom prst="roundRect">
              <a:avLst>
                <a:gd name="adj" fmla="val 44011"/>
              </a:avLst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softRound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0" name="Rounded Rectangle 33"/>
            <p:cNvSpPr/>
            <p:nvPr/>
          </p:nvSpPr>
          <p:spPr bwMode="auto">
            <a:xfrm>
              <a:off x="164952" y="1945004"/>
              <a:ext cx="2903421" cy="250791"/>
            </a:xfrm>
            <a:prstGeom prst="roundRect">
              <a:avLst>
                <a:gd name="adj" fmla="val 43090"/>
              </a:avLst>
            </a:prstGeom>
            <a:solidFill>
              <a:srgbClr val="C8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h="6350" prst="coolSlant"/>
            </a:sp3d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668395" y="1918796"/>
              <a:ext cx="971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77%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8229600" y="0"/>
            <a:ext cx="304802" cy="65116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Прямоугольник 34"/>
          <p:cNvSpPr/>
          <p:nvPr/>
        </p:nvSpPr>
        <p:spPr>
          <a:xfrm>
            <a:off x="-1" y="0"/>
            <a:ext cx="429491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itle 1"/>
          <p:cNvSpPr>
            <a:spLocks noGrp="1"/>
          </p:cNvSpPr>
          <p:nvPr>
            <p:ph type="title" idx="4294967295"/>
          </p:nvPr>
        </p:nvSpPr>
        <p:spPr>
          <a:xfrm>
            <a:off x="2195003" y="203350"/>
            <a:ext cx="6561069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Фонда «Сколково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753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idx="4294967295"/>
          </p:nvPr>
        </p:nvSpPr>
        <p:spPr>
          <a:xfrm>
            <a:off x="2174724" y="397314"/>
            <a:ext cx="5840388" cy="79639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Динамика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количества участников</a:t>
            </a:r>
          </a:p>
        </p:txBody>
      </p:sp>
      <p:graphicFrame>
        <p:nvGraphicFramePr>
          <p:cNvPr id="8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85956271"/>
              </p:ext>
            </p:extLst>
          </p:nvPr>
        </p:nvGraphicFramePr>
        <p:xfrm>
          <a:off x="1334811" y="1858855"/>
          <a:ext cx="7171879" cy="3718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761528" y="1420495"/>
            <a:ext cx="7662035" cy="4190595"/>
            <a:chOff x="131527" y="2932203"/>
            <a:chExt cx="6435959" cy="3357795"/>
          </a:xfrm>
        </p:grpSpPr>
        <p:sp>
          <p:nvSpPr>
            <p:cNvPr id="10" name="Прямоугольник 14"/>
            <p:cNvSpPr/>
            <p:nvPr/>
          </p:nvSpPr>
          <p:spPr bwMode="auto">
            <a:xfrm>
              <a:off x="6029324" y="3723757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647</a:t>
              </a:r>
            </a:p>
          </p:txBody>
        </p:sp>
        <p:sp>
          <p:nvSpPr>
            <p:cNvPr id="11" name="Прямоугольник 16"/>
            <p:cNvSpPr/>
            <p:nvPr/>
          </p:nvSpPr>
          <p:spPr bwMode="auto">
            <a:xfrm>
              <a:off x="6029324" y="5079709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177</a:t>
              </a:r>
              <a:endPara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Прямоугольник 17"/>
            <p:cNvSpPr/>
            <p:nvPr/>
          </p:nvSpPr>
          <p:spPr bwMode="auto">
            <a:xfrm>
              <a:off x="6029324" y="5531693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60</a:t>
              </a:r>
              <a:endPara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Прямоугольник 21"/>
            <p:cNvSpPr/>
            <p:nvPr/>
          </p:nvSpPr>
          <p:spPr bwMode="auto">
            <a:xfrm>
              <a:off x="6029324" y="5983677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61</a:t>
              </a:r>
              <a:endPara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Прямоугольник 26"/>
            <p:cNvSpPr/>
            <p:nvPr/>
          </p:nvSpPr>
          <p:spPr bwMode="auto">
            <a:xfrm>
              <a:off x="5605462" y="2932203"/>
              <a:ext cx="962024" cy="66544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Общее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число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участников</a:t>
              </a:r>
            </a:p>
          </p:txBody>
        </p:sp>
        <p:sp>
          <p:nvSpPr>
            <p:cNvPr id="20" name="Прямоугольник 14"/>
            <p:cNvSpPr/>
            <p:nvPr/>
          </p:nvSpPr>
          <p:spPr bwMode="auto">
            <a:xfrm>
              <a:off x="6029324" y="4175741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159</a:t>
              </a:r>
              <a:endPara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Прямоугольник 14"/>
            <p:cNvSpPr/>
            <p:nvPr/>
          </p:nvSpPr>
          <p:spPr bwMode="auto">
            <a:xfrm>
              <a:off x="6029324" y="4627725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216</a:t>
              </a:r>
              <a:endPara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2" name="Picture 1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5868311"/>
              <a:ext cx="602188" cy="421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5437811"/>
              <a:ext cx="597520" cy="421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4576808"/>
              <a:ext cx="596742" cy="421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4146306"/>
              <a:ext cx="592852" cy="421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56" y="5007309"/>
              <a:ext cx="592852" cy="421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Прямоугольник 26"/>
            <p:cNvSpPr/>
            <p:nvPr/>
          </p:nvSpPr>
          <p:spPr bwMode="auto">
            <a:xfrm>
              <a:off x="884876" y="3092006"/>
              <a:ext cx="684648" cy="3949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30.09</a:t>
              </a:r>
              <a:endParaRPr kumimoji="0" lang="ru-RU" sz="14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31527" y="3684322"/>
              <a:ext cx="904510" cy="3599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ВСЕГО</a:t>
              </a:r>
              <a:endParaRPr lang="ru-RU" dirty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Прямоугольник 14"/>
            <p:cNvSpPr/>
            <p:nvPr/>
          </p:nvSpPr>
          <p:spPr bwMode="auto">
            <a:xfrm>
              <a:off x="1053783" y="3715858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592</a:t>
              </a:r>
            </a:p>
          </p:txBody>
        </p:sp>
        <p:sp>
          <p:nvSpPr>
            <p:cNvPr id="31" name="Прямоугольник 16"/>
            <p:cNvSpPr/>
            <p:nvPr/>
          </p:nvSpPr>
          <p:spPr bwMode="auto">
            <a:xfrm>
              <a:off x="1053783" y="5057860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b="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168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Прямоугольник 17"/>
            <p:cNvSpPr/>
            <p:nvPr/>
          </p:nvSpPr>
          <p:spPr bwMode="auto">
            <a:xfrm>
              <a:off x="1053783" y="5505194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b="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50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Прямоугольник 21"/>
            <p:cNvSpPr/>
            <p:nvPr/>
          </p:nvSpPr>
          <p:spPr bwMode="auto">
            <a:xfrm>
              <a:off x="1053783" y="5952529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b="0" dirty="0" smtClean="0">
                  <a:solidFill>
                    <a:schemeClr val="bg1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44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Прямоугольник 14"/>
            <p:cNvSpPr/>
            <p:nvPr/>
          </p:nvSpPr>
          <p:spPr bwMode="auto">
            <a:xfrm>
              <a:off x="1053783" y="4163192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155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	</a:t>
              </a:r>
            </a:p>
          </p:txBody>
        </p:sp>
        <p:sp>
          <p:nvSpPr>
            <p:cNvPr id="35" name="Прямоугольник 14"/>
            <p:cNvSpPr/>
            <p:nvPr/>
          </p:nvSpPr>
          <p:spPr bwMode="auto">
            <a:xfrm>
              <a:off x="1053783" y="4610526"/>
              <a:ext cx="423033" cy="2524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latin typeface="Arial" pitchFamily="34" charset="0"/>
                  <a:cs typeface="Arial" pitchFamily="34" charset="0"/>
                </a:rPr>
                <a:t>210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8229600" y="0"/>
            <a:ext cx="304802" cy="65116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Прямоугольник 3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Прямоугольник 38"/>
          <p:cNvSpPr/>
          <p:nvPr/>
        </p:nvSpPr>
        <p:spPr>
          <a:xfrm>
            <a:off x="3927240" y="3244334"/>
            <a:ext cx="2727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Изменения за сен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тябрь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96965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021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1&quot;&gt;&lt;elem m_fUsage=&quot;1.00000000000000000000E+000&quot;&gt;&lt;m_ppcolschidx val=&quot;0&quot;/&gt;&lt;m_rgb r=&quot;c8&quot; g=&quot;ff&quot; b=&quot;0&quot;/&gt;&lt;/elem&gt;&lt;/m_vecMRU&gt;&lt;/m_mruColor&gt;&lt;m_mapectfillschemeMRU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23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SUhehbdHkKo13L3AUi9O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RsMxpIhZEms1zISlFGUlg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9LyDzxh7UC344Jj2husnw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qr1HmDPkm69ku8ajGmuw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eO2L4zNjUKSTctidGS56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pzf1nrbUWWuza4.a5Xq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ZlSiDKC70O86WpVOOxah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jJQQ.rpaU6kqQb7mwkOL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2S7QuMzEqXALu.mZ1OEw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xx6RK5jkabiGo71Qz9z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p.iM9gV0EGzxukKRr9Ij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d8zpbbtcUaSi0.s294tqg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E_IHQYMEqQwRa0pXhao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RsMxpIhZEms1zISlFGUl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9LyDzxh7UC344Jj2husnw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qr1HmDPkm69ku8ajGmu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NXkYhaTQ06FRcwZ.w4BW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ij66S0UEyGoMHi26lDRA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hEp7V8LQ0iKHtl1XhaTf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E_IHQYMEqQwRa0pXhao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RsMxpIhZEms1zISlFGUlg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9LyDzxh7UC344Jj2husn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qr1HmDPkm69ku8ajGmu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84Sf7bgUeIOF5LU9fNy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d82quMVAkORQu9sa0NaSQ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GLveZo_LkmhkPb8UCzLB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E_IHQYMEqQwRa0pXhao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RsMxpIhZEms1zISlFGUlg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9LyDzxh7UC344Jj2husn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qr1HmDPkm69ku8ajGmu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86bcLGI0WJ._mm6kQKW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dfuWQAom0O.M5hEyQ7RO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Rz6A4jyz06iSJIrniZLCQ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laCkh8_9E.Ujv03LSkJB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E_IHQYMEqQwRa0pXhao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RsMxpIhZEms1zISlFGUl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9LyDzxh7UC344Jj2husn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qr1HmDPkm69ku8ajGmuw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dSk9lM.UWldgW6ar5wCw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PvrAnzUjkiY11opkDrd5A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sVzRxXch0.YmxnSXNmqd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eCeNsRGIEin1yrvMT8fK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bRO0UwS0.EdUwHdN.VJ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Ykk0ksq0SiVAKCIS4sHg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69t6_nRlkaB9OLjUFO.l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ubrjWE2DkCd0VSnskelA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GEYCV0ZAUODgAc33zJHZw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vPNQJZzo0CRU5jucfjf.Q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9y33UKOzECl_M..nHjj9w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7w8kMi3RUeYI4XeRcjTxQ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JWzYyT6UmYL1fldMl.BA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0Whjl.Jka5p5CLj8kcB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.YyMfb2D02nAPPclaUiLQ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SH9sgph0.d9cRMVgw4QA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7w8kMi3RUeYI4XeRcjTx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0Whjl.Jka5p5CLj8kcBQ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0Whjl.Jka5p5CLj8kcBQ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0Whjl.Jka5p5CLj8kcBQ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0Whjl.Jka5p5CLj8kcB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7w8kMi3RUeYI4XeRcjTxQ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BNQuLzf0WrrVfTr0lMOA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SxOrWi.5U6008hH7SweBg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ONbgLPnGEGPZDlTPMAl3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8u2h3f3w0qgxhdhvdufO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JwlV130EafqvKdoLX9ow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PGoCBNpFkuR1zAi9la_0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6.iyD6OEWFg7oPFrsLB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GPxRFGieU2XuDTdnpP.G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9kzRLIdZESZ4nRxQdzqH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Iaddw1AU2Pwjp2U_nQs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.7qHu3qxUqpAONdSu5KG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93n8eQLvkmq_r9XCx6yx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gZ05P10VUaCi6_aCB4gh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35YC1UyEWkItIOcfH6Q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2QprmF7k2HRax02yheh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Yz8MxJ01Uim9PfOj2Yeb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vIwfp_HEE2mcCu4H7PPG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t12HW0.aUuM2idd3HuVn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JqRnMtGm0ShvOPvvLlq_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73CIuxWEGMQHxkr7pe2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jbuwfVAFkmDNrs2nOssy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fstV.f80y1GwPNx13W4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PaJfE4z02ZKa_H3uHGa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p16YUbSkaTAp_Ex8RA8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q_ufy3F6kOkq0yVJIkat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du9VicmIk.fXvSBBCEKJ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1cqJD_Kf069Uk0deYdEO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3KY0n7A80OTUbM1zPIg2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6I.Yr1oAEiImewxhBbnn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Hda.eBo0CZ7v72h8M5q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Tah11HeV0C5fHlg_5Ddp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bxPkLXvUOLSinoNvzTp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AC3F4gEjEyBnhax6wI7V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55KnfP4L0OTM2V1V82f1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JMXGe9Ob0.MGucnQDxwO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.mZQnuEUGOtUY.wbtQ8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zqVw5Eu8EOk3JVrg4kZG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TOttJe6Qkiwd8OvfQFvc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gLKSjOIqEe4IH_ak96v0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34D5Vnv_kWoe.L9tmBb8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Q4iBeHLU.fb3iUADVME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ic4YfPXpEmkk5q3x17LS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_5zaL4FVk61CxNNqUAnz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QL2JQTfeEqIJbOF7dqwu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lGU5CbrxkCXOd.oKDwCd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M1E2we_UUyVfWrfKEJbd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dFzcDvXkGWbQQPnTOiI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0CZTDBQ6EuqrG2vVTrDd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hNqfBaSIUCotT4EF4r3s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hzhc_S4UKpIOSw3PB13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x0NTCRQkq17a1U6wNpg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N.tGR0_Uu.D73pQJ9PB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Dx_VBXmhEep2qX4ujnY1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YzGj7_pDki0HaG6XlCk8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XpAi2mSECKFcOqp_olWg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wMh89Nuy0CMjs5hvN4Ud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iMdVmTpUq7Ky7xErdQx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_6.s8tSzUyuGrMCOu2xlQ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FWcUWFl0mOO1FM_gegA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928p5.xYUm5fYy9SEwWp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zh.kKAMckaCQx2zGFjxc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E_IHQYMEqQwRa0pXhao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XeGPqeqxEOjCX0BzVR4Y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RsMxpIhZEms1zISlFGUl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9LyDzxh7UC344Jj2husn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qr1HmDPkm69ku8ajGmu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eO2L4zNjUKSTctidGS56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pzf1nrbUWWuza4.a5Xq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ZlSiDKC70O86WpVOOxah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jJQQ.rpaU6kqQb7mwkOL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2S7QuMzEqXALu.mZ1OE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xx6RK5jkabiGo71Qz9z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p.iM9gV0EGzxukKRr9Ij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2lrBKLIAEC3x_Xi2hjnG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E_IHQYMEqQwRa0pXhao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RsMxpIhZEms1zISlFGUlg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9LyDzxh7UC344Jj2husn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qr1HmDPkm69ku8ajGmu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xe..GcFUGADTdU13o_4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eJno6n10KUfV_noj754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fA.5bNOCEmD4MAUASZ9lg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u92cfwa.02WreK6hNuwP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I2tiJC7YUydspaCr38QT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E_IHQYMEqQwRa0pXhaoA"/>
</p:tagLst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Тема Office">
  <a:themeElements>
    <a:clrScheme name="Skolkovo">
      <a:dk1>
        <a:srgbClr val="656867"/>
      </a:dk1>
      <a:lt1>
        <a:srgbClr val="FFFFFF"/>
      </a:lt1>
      <a:dk2>
        <a:srgbClr val="1F497D"/>
      </a:dk2>
      <a:lt2>
        <a:srgbClr val="FFFFFF"/>
      </a:lt2>
      <a:accent1>
        <a:srgbClr val="FFFFFF"/>
      </a:accent1>
      <a:accent2>
        <a:srgbClr val="595959"/>
      </a:accent2>
      <a:accent3>
        <a:srgbClr val="C8FF00"/>
      </a:accent3>
      <a:accent4>
        <a:srgbClr val="FF8200"/>
      </a:accent4>
      <a:accent5>
        <a:srgbClr val="5AD7FF"/>
      </a:accent5>
      <a:accent6>
        <a:srgbClr val="000000"/>
      </a:accent6>
      <a:hlink>
        <a:srgbClr val="FF8200"/>
      </a:hlink>
      <a:folHlink>
        <a:srgbClr val="595959"/>
      </a:folHlink>
    </a:clrScheme>
    <a:fontScheme name="Другая 1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2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Тема Office">
  <a:themeElements>
    <a:clrScheme name="Другая 7">
      <a:dk1>
        <a:srgbClr val="000000"/>
      </a:dk1>
      <a:lt1>
        <a:srgbClr val="FFFFFF"/>
      </a:lt1>
      <a:dk2>
        <a:srgbClr val="1F497D"/>
      </a:dk2>
      <a:lt2>
        <a:srgbClr val="FFFFFF"/>
      </a:lt2>
      <a:accent1>
        <a:srgbClr val="EFEDF4"/>
      </a:accent1>
      <a:accent2>
        <a:srgbClr val="D0D8E8"/>
      </a:accent2>
      <a:accent3>
        <a:srgbClr val="BFBFBF"/>
      </a:accent3>
      <a:accent4>
        <a:srgbClr val="595959"/>
      </a:accent4>
      <a:accent5>
        <a:srgbClr val="D2FF00"/>
      </a:accent5>
      <a:accent6>
        <a:srgbClr val="008080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tretch>
            <a:fillRect/>
          </a:stretch>
        </a:blipFill>
        <a:ln w="76200" cmpd="sng">
          <a:solidFill>
            <a:schemeClr val="accent2"/>
          </a:solidFill>
        </a:ln>
        <a:effectLst/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kolkovo">
    <a:dk1>
      <a:sysClr val="windowText" lastClr="000000"/>
    </a:dk1>
    <a:lt1>
      <a:srgbClr val="EFEFEF"/>
    </a:lt1>
    <a:dk2>
      <a:srgbClr val="666666"/>
    </a:dk2>
    <a:lt2>
      <a:srgbClr val="FFFFFF"/>
    </a:lt2>
    <a:accent1>
      <a:srgbClr val="D4FF01"/>
    </a:accent1>
    <a:accent2>
      <a:srgbClr val="EC5D01"/>
    </a:accent2>
    <a:accent3>
      <a:srgbClr val="C2074E"/>
    </a:accent3>
    <a:accent4>
      <a:srgbClr val="B607BD"/>
    </a:accent4>
    <a:accent5>
      <a:srgbClr val="5800CD"/>
    </a:accent5>
    <a:accent6>
      <a:srgbClr val="2992BE"/>
    </a:accent6>
    <a:hlink>
      <a:srgbClr val="38BD93"/>
    </a:hlink>
    <a:folHlink>
      <a:srgbClr val="5ECB1B"/>
    </a:folHlink>
  </a:clrScheme>
</a:themeOverride>
</file>

<file path=ppt/theme/themeOverride2.xml><?xml version="1.0" encoding="utf-8"?>
<a:themeOverride xmlns:a="http://schemas.openxmlformats.org/drawingml/2006/main">
  <a:clrScheme name="Skolkovo">
    <a:dk1>
      <a:sysClr val="windowText" lastClr="000000"/>
    </a:dk1>
    <a:lt1>
      <a:srgbClr val="EFEFEF"/>
    </a:lt1>
    <a:dk2>
      <a:srgbClr val="666666"/>
    </a:dk2>
    <a:lt2>
      <a:srgbClr val="FFFFFF"/>
    </a:lt2>
    <a:accent1>
      <a:srgbClr val="D4FF01"/>
    </a:accent1>
    <a:accent2>
      <a:srgbClr val="EC5D01"/>
    </a:accent2>
    <a:accent3>
      <a:srgbClr val="C2074E"/>
    </a:accent3>
    <a:accent4>
      <a:srgbClr val="B607BD"/>
    </a:accent4>
    <a:accent5>
      <a:srgbClr val="5800CD"/>
    </a:accent5>
    <a:accent6>
      <a:srgbClr val="2992BE"/>
    </a:accent6>
    <a:hlink>
      <a:srgbClr val="38BD93"/>
    </a:hlink>
    <a:folHlink>
      <a:srgbClr val="5ECB1B"/>
    </a:folHlink>
  </a:clrScheme>
</a:themeOverride>
</file>

<file path=ppt/theme/themeOverride3.xml><?xml version="1.0" encoding="utf-8"?>
<a:themeOverride xmlns:a="http://schemas.openxmlformats.org/drawingml/2006/main">
  <a:clrScheme name="Skolkovo">
    <a:dk1>
      <a:srgbClr val="656867"/>
    </a:dk1>
    <a:lt1>
      <a:srgbClr val="FFFFFF"/>
    </a:lt1>
    <a:dk2>
      <a:srgbClr val="1F497D"/>
    </a:dk2>
    <a:lt2>
      <a:srgbClr val="FFFFFF"/>
    </a:lt2>
    <a:accent1>
      <a:srgbClr val="FFFFFF"/>
    </a:accent1>
    <a:accent2>
      <a:srgbClr val="595959"/>
    </a:accent2>
    <a:accent3>
      <a:srgbClr val="C8FF00"/>
    </a:accent3>
    <a:accent4>
      <a:srgbClr val="FF8200"/>
    </a:accent4>
    <a:accent5>
      <a:srgbClr val="5AD7FF"/>
    </a:accent5>
    <a:accent6>
      <a:srgbClr val="000000"/>
    </a:accent6>
    <a:hlink>
      <a:srgbClr val="FF8200"/>
    </a:hlink>
    <a:folHlink>
      <a:srgbClr val="59595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10976</TotalTime>
  <Words>3847</Words>
  <Application>Microsoft Office PowerPoint</Application>
  <PresentationFormat>Экран (4:3)</PresentationFormat>
  <Paragraphs>749</Paragraphs>
  <Slides>36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5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Тема Office</vt:lpstr>
      <vt:lpstr>skolkovo</vt:lpstr>
      <vt:lpstr>1_Тема Office</vt:lpstr>
      <vt:lpstr>1_skolkovo</vt:lpstr>
      <vt:lpstr>2_Тема Office</vt:lpstr>
      <vt:lpstr>think-cell Slide</vt:lpstr>
      <vt:lpstr>Слайд 1</vt:lpstr>
      <vt:lpstr>Skolkovo City</vt:lpstr>
      <vt:lpstr>Слайд 3</vt:lpstr>
      <vt:lpstr>Слайд 4</vt:lpstr>
      <vt:lpstr>Слайд 5</vt:lpstr>
      <vt:lpstr>Слайд 6</vt:lpstr>
      <vt:lpstr>Ключевые показатели деятельности Фонда «Сколково» (1/6)</vt:lpstr>
      <vt:lpstr>Ключевые показатели деятельности Фонда «Сколково»</vt:lpstr>
      <vt:lpstr>Динамика количества участников</vt:lpstr>
      <vt:lpstr>Слайд 10</vt:lpstr>
      <vt:lpstr>ПРИОРИТЕТНЫЕ НАПРАВЛЕНИЯ ФОРСАЙТА КЛАСТЕРА ИТ</vt:lpstr>
      <vt:lpstr>КЛАСТЕР ИТ: РЕЗУЛЬТАТЫ 2010-2012 </vt:lpstr>
      <vt:lpstr>ПРИМЕРЫ  СОЗДАННЫХ ЦЕНТРОВ ПРИКЛАДНЫХ ИССЛЕДОВАНИЙ</vt:lpstr>
      <vt:lpstr>EE CLUSTER INNOVATION PRIORITIES (1)</vt:lpstr>
      <vt:lpstr>EE CLUSTER INNOVATION PRIORITIES (2)</vt:lpstr>
      <vt:lpstr>Participants and key partners structure</vt:lpstr>
      <vt:lpstr>Слайд 17</vt:lpstr>
      <vt:lpstr>Слайд 18</vt:lpstr>
      <vt:lpstr>NUCLEAR TECHNOLOGY CLUSTER</vt:lpstr>
      <vt:lpstr>The Foresight of the NT Cluster</vt:lpstr>
      <vt:lpstr>an expert panel covering all areas of Cluster’s Foresight is formed </vt:lpstr>
      <vt:lpstr>MORE THAN 130 APPLICATIONS RECEIVED, 60 COMPANIES-RESIDENTS, 13 GRANTS APPROVED</vt:lpstr>
      <vt:lpstr>Realized the first stage of R &amp; D centers formation with industrial and scientific partners</vt:lpstr>
      <vt:lpstr>Технологическая платформа «Радиационные технологии» </vt:lpstr>
      <vt:lpstr>Функции приоретизации и стратегической программы исследований </vt:lpstr>
      <vt:lpstr>СПИ 1.0: логика определения приоритетов среди поступающих заявок  </vt:lpstr>
      <vt:lpstr>Результаты СПИ: 1.0</vt:lpstr>
      <vt:lpstr>СПИ 2.0: формирование новых окон возможностей в системе глобальной кооперации в области РТ </vt:lpstr>
      <vt:lpstr>Слайд 29</vt:lpstr>
      <vt:lpstr>Слайд 30</vt:lpstr>
      <vt:lpstr>Mechanisms of cooperation with Regional Nuclear and  Radiation technologies  Centers are established  – Technological Platform “Radiation Technologies”</vt:lpstr>
      <vt:lpstr>Russian R&amp;D centers and companies are able to become leaders on the global radiation technologies markets</vt:lpstr>
      <vt:lpstr>WHAT SKOLKOVO CAN OFFER TO THE     INTERNATIONAL START-UPS</vt:lpstr>
      <vt:lpstr>HOW SKOLKOVO CAN ASSIST GLOBAL COMPANIES</vt:lpstr>
      <vt:lpstr>HOW TO BECOME AN EXPERT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Golosovker Julia</dc:creator>
  <cp:lastModifiedBy>sasha</cp:lastModifiedBy>
  <cp:revision>1147</cp:revision>
  <cp:lastPrinted>2012-05-31T13:56:35Z</cp:lastPrinted>
  <dcterms:created xsi:type="dcterms:W3CDTF">2011-01-23T13:18:48Z</dcterms:created>
  <dcterms:modified xsi:type="dcterms:W3CDTF">2012-11-10T06:11:26Z</dcterms:modified>
</cp:coreProperties>
</file>